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8" r:id="rId4"/>
    <p:sldId id="259" r:id="rId5"/>
    <p:sldId id="265" r:id="rId6"/>
    <p:sldId id="261" r:id="rId7"/>
    <p:sldId id="263" r:id="rId8"/>
    <p:sldId id="266" r:id="rId9"/>
    <p:sldId id="267" r:id="rId10"/>
    <p:sldId id="269" r:id="rId11"/>
    <p:sldId id="270" r:id="rId12"/>
    <p:sldId id="262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3588"/>
    <a:srgbClr val="2C3644"/>
    <a:srgbClr val="3B5B94"/>
    <a:srgbClr val="6F3C62"/>
    <a:srgbClr val="D0B0D0"/>
    <a:srgbClr val="B988B9"/>
    <a:srgbClr val="A052A0"/>
    <a:srgbClr val="F2F2F2"/>
    <a:srgbClr val="84604E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C707-788F-4432-ACFA-B24B04E26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4DF98-20FE-431D-A8E2-AF88E72A9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CBC3F-B7B4-4AB7-B5CB-C00AAA64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D776-535C-4D6B-9252-40D9170B8D2F}" type="datetimeFigureOut">
              <a:rPr lang="fr-CA" smtClean="0"/>
              <a:t>2020-01-20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6A98B-4DA5-4316-9076-B905C7FA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1E869-0829-4BEF-AAEC-E9AC9283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057-7DD5-41CD-A93B-9B15B925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527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F461D-0539-4133-BAC0-5ECB64C4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3D0ED-4B62-42D6-B47F-9451A9AFA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ACD45-7728-4FA3-BEF9-6146C4F4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D776-535C-4D6B-9252-40D9170B8D2F}" type="datetimeFigureOut">
              <a:rPr lang="fr-CA" smtClean="0"/>
              <a:t>2020-01-20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51FFE-21B8-4E90-A1A9-1238E791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A15CC-D211-4108-8A48-01FDF1EF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057-7DD5-41CD-A93B-9B15B925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277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0F4-F20A-45BE-8DF4-1132CA978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4B57B-D3A0-4CBB-B64C-2C049D84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BCF54-D001-422F-AB41-EE6C0CFAF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D776-535C-4D6B-9252-40D9170B8D2F}" type="datetimeFigureOut">
              <a:rPr lang="fr-CA" smtClean="0"/>
              <a:t>2020-01-20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0A229-4E87-4E65-ACDF-E7DC2C452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80162-8C4A-443F-8534-EB4F9270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057-7DD5-41CD-A93B-9B15B925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528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BEF23-4815-4573-912E-DFE81E3C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95D6E-D17D-4D39-AF16-D90360FCC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F43DD-6058-4A0F-98F9-04D60F71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D776-535C-4D6B-9252-40D9170B8D2F}" type="datetimeFigureOut">
              <a:rPr lang="fr-CA" smtClean="0"/>
              <a:t>2020-01-20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2D387-D972-4782-9236-381472AB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DD530-BF9F-4B29-A2AE-7A86703C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057-7DD5-41CD-A93B-9B15B925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436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59E0-087F-47BF-8353-2B163492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7746E-264D-4CD4-8A14-23CDDCD54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1D97F-6A2C-44A5-B192-FE7A98E14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D776-535C-4D6B-9252-40D9170B8D2F}" type="datetimeFigureOut">
              <a:rPr lang="fr-CA" smtClean="0"/>
              <a:t>2020-01-20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330B5-D574-48C6-B765-6F4DEFDC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29EDF-A25D-474D-A466-67489E91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057-7DD5-41CD-A93B-9B15B925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361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9AE61-EF88-48E5-B7EC-CDDD91D7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72FEA-E044-474C-BB7F-6160C5E0B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F1C04-157D-4783-89B8-3980765B2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AF962-12D4-42BD-806F-5164A8B8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D776-535C-4D6B-9252-40D9170B8D2F}" type="datetimeFigureOut">
              <a:rPr lang="fr-CA" smtClean="0"/>
              <a:t>2020-01-20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DA2D0-966D-464C-9B74-D28229B7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83F39-4805-4BFC-ABD1-E79E66A4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057-7DD5-41CD-A93B-9B15B925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408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13D-3067-4AC8-837F-73AD7FAB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1F8E4-E873-4653-8B1C-786A617EE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86BE9-BEE2-405A-8E85-706485FBE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172A5C-2476-4781-8926-6DA96A8D6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CB266-63B3-4B94-8E5C-8E5FF4DDB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9D94B6-A0F8-4E37-A03E-CEE997AEF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D776-535C-4D6B-9252-40D9170B8D2F}" type="datetimeFigureOut">
              <a:rPr lang="fr-CA" smtClean="0"/>
              <a:t>2020-01-20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E6AB5C-3A67-45D4-A4AE-572D2A93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DF1DE6-7DB7-49E7-949E-925BFB54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057-7DD5-41CD-A93B-9B15B925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522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29DE-CA99-43C4-A482-3E998A63C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918E2-8449-4E20-B93C-4250950B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D776-535C-4D6B-9252-40D9170B8D2F}" type="datetimeFigureOut">
              <a:rPr lang="fr-CA" smtClean="0"/>
              <a:t>2020-01-20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2EAE5-FCA3-47D0-97E8-ED374E8D8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8B3A6-A259-4F64-8FEE-DA9E3BF8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057-7DD5-41CD-A93B-9B15B925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610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FE2DCE-C157-43D7-A993-0E72A438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D776-535C-4D6B-9252-40D9170B8D2F}" type="datetimeFigureOut">
              <a:rPr lang="fr-CA" smtClean="0"/>
              <a:t>2020-01-20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4D2464-35D4-4306-AC1E-CCA058E5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C69EC-D555-4059-8F03-260E9EC8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057-7DD5-41CD-A93B-9B15B925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156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24DF-38BE-4007-A3B8-297D2499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76948-4181-48CC-84EB-B0146C5D4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D527-F0E9-4294-99BC-CA3BC8C7B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98D34-2CF5-402E-AC09-094647FC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D776-535C-4D6B-9252-40D9170B8D2F}" type="datetimeFigureOut">
              <a:rPr lang="fr-CA" smtClean="0"/>
              <a:t>2020-01-20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A198A-B596-4312-ADBF-B6454E1B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C172C-35B7-4A1A-924E-5296B552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057-7DD5-41CD-A93B-9B15B925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68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A269-846D-4A41-8376-6E2071D8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6F96B1-B49B-40FA-A8B9-70E37FF78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3D3BA-64B8-4654-8387-C0D2954A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F5E31-B694-4752-89B1-FC809469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D776-535C-4D6B-9252-40D9170B8D2F}" type="datetimeFigureOut">
              <a:rPr lang="fr-CA" smtClean="0"/>
              <a:t>2020-01-20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E1870-74DA-40B4-ABCB-E85A6256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B35C1-D46A-4E35-B2D8-B3DE1102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057-7DD5-41CD-A93B-9B15B925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898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E11E4D-C9C8-43C5-923B-6008EA2E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6F89A-F38D-4ABD-B655-04BD0CA6A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87C74-6586-4DFF-9C1A-CA4214399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D776-535C-4D6B-9252-40D9170B8D2F}" type="datetimeFigureOut">
              <a:rPr lang="fr-CA" smtClean="0"/>
              <a:t>2020-01-20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5CEAF-9F6F-40E5-B4B6-0D7D49329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A32C9-E94B-4612-89A2-4C64C1477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43057-7DD5-41CD-A93B-9B15B925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797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CA" sz="3200" b="1" dirty="0">
                <a:solidFill>
                  <a:srgbClr val="7030A0"/>
                </a:solidFill>
              </a:rPr>
              <a:t>N.B. : Cette présentation a eu lieu dans le cadre du Colloque sur le droit de la famille et la violence conjugale des 8 et 9 octobre 2019, organisé par l’AOcVF, au Centre Shaw, à Ottawa, ON</a:t>
            </a:r>
            <a:br>
              <a:rPr lang="fr-CA" sz="3200" b="1" dirty="0">
                <a:solidFill>
                  <a:srgbClr val="7030A0"/>
                </a:solidFill>
              </a:rPr>
            </a:br>
            <a:endParaRPr lang="fr-CA" sz="3200" dirty="0">
              <a:solidFill>
                <a:srgbClr val="7030A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7462" y="3602038"/>
            <a:ext cx="10200290" cy="2049462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9B3588"/>
                </a:solidFill>
              </a:rPr>
              <a:t>Le contenu de cette présentation est la propriété de Madame </a:t>
            </a:r>
            <a:r>
              <a:rPr lang="fr-CA" dirty="0" smtClean="0">
                <a:solidFill>
                  <a:srgbClr val="9B3588"/>
                </a:solidFill>
              </a:rPr>
              <a:t>Suzanne </a:t>
            </a:r>
            <a:r>
              <a:rPr lang="fr-CA" dirty="0" err="1" smtClean="0">
                <a:solidFill>
                  <a:srgbClr val="9B3588"/>
                </a:solidFill>
              </a:rPr>
              <a:t>Zaccour</a:t>
            </a:r>
            <a:r>
              <a:rPr lang="fr-CA" dirty="0" smtClean="0">
                <a:solidFill>
                  <a:srgbClr val="9B3588"/>
                </a:solidFill>
              </a:rPr>
              <a:t>, </a:t>
            </a:r>
            <a:r>
              <a:rPr lang="fr-CA" dirty="0">
                <a:solidFill>
                  <a:srgbClr val="9B3588"/>
                </a:solidFill>
              </a:rPr>
              <a:t>qui </a:t>
            </a:r>
            <a:r>
              <a:rPr lang="fr-CA" dirty="0" smtClean="0">
                <a:solidFill>
                  <a:srgbClr val="9B3588"/>
                </a:solidFill>
              </a:rPr>
              <a:t>a </a:t>
            </a:r>
            <a:r>
              <a:rPr lang="fr-CA" dirty="0">
                <a:solidFill>
                  <a:srgbClr val="9B3588"/>
                </a:solidFill>
              </a:rPr>
              <a:t>donné la présentation intitulée </a:t>
            </a:r>
            <a:r>
              <a:rPr lang="fr-CA" b="1" i="1" dirty="0">
                <a:solidFill>
                  <a:srgbClr val="9B3588"/>
                </a:solidFill>
              </a:rPr>
              <a:t>Repenser les violences patriarcales : angles morts du droit de la </a:t>
            </a:r>
            <a:r>
              <a:rPr lang="fr-CA" b="1" i="1" dirty="0" smtClean="0">
                <a:solidFill>
                  <a:srgbClr val="9B3588"/>
                </a:solidFill>
              </a:rPr>
              <a:t>famille</a:t>
            </a:r>
            <a:r>
              <a:rPr lang="fr-CA" i="1" dirty="0" smtClean="0">
                <a:solidFill>
                  <a:srgbClr val="9B3588"/>
                </a:solidFill>
              </a:rPr>
              <a:t>,</a:t>
            </a:r>
            <a:r>
              <a:rPr lang="fr-CA" b="1" i="1" dirty="0" smtClean="0">
                <a:solidFill>
                  <a:srgbClr val="9B3588"/>
                </a:solidFill>
              </a:rPr>
              <a:t> </a:t>
            </a:r>
            <a:r>
              <a:rPr lang="fr-CA" dirty="0" smtClean="0">
                <a:solidFill>
                  <a:srgbClr val="9B3588"/>
                </a:solidFill>
              </a:rPr>
              <a:t>le 8 </a:t>
            </a:r>
            <a:r>
              <a:rPr lang="fr-CA" dirty="0">
                <a:solidFill>
                  <a:srgbClr val="9B3588"/>
                </a:solidFill>
              </a:rPr>
              <a:t>octobre 2019 à </a:t>
            </a:r>
            <a:r>
              <a:rPr lang="fr-CA" dirty="0" smtClean="0">
                <a:solidFill>
                  <a:srgbClr val="9B3588"/>
                </a:solidFill>
              </a:rPr>
              <a:t>9 </a:t>
            </a:r>
            <a:r>
              <a:rPr lang="fr-CA" smtClean="0">
                <a:solidFill>
                  <a:srgbClr val="9B3588"/>
                </a:solidFill>
              </a:rPr>
              <a:t>h 15.</a:t>
            </a:r>
            <a:endParaRPr lang="en-US" dirty="0">
              <a:solidFill>
                <a:srgbClr val="9B3588"/>
              </a:solidFill>
            </a:endParaRPr>
          </a:p>
          <a:p>
            <a:pPr algn="l"/>
            <a:endParaRPr lang="en-US" dirty="0">
              <a:solidFill>
                <a:srgbClr val="9B3588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9B3588"/>
                </a:solidFill>
              </a:rPr>
              <a:t>Veuillez</a:t>
            </a:r>
            <a:r>
              <a:rPr lang="en-US" dirty="0">
                <a:solidFill>
                  <a:srgbClr val="9B3588"/>
                </a:solidFill>
              </a:rPr>
              <a:t> </a:t>
            </a:r>
            <a:r>
              <a:rPr lang="en-US" dirty="0" smtClean="0">
                <a:solidFill>
                  <a:srgbClr val="9B3588"/>
                </a:solidFill>
              </a:rPr>
              <a:t>la </a:t>
            </a:r>
            <a:r>
              <a:rPr lang="en-US" dirty="0" err="1">
                <a:solidFill>
                  <a:srgbClr val="9B3588"/>
                </a:solidFill>
              </a:rPr>
              <a:t>contacter</a:t>
            </a:r>
            <a:r>
              <a:rPr lang="en-US" dirty="0">
                <a:solidFill>
                  <a:srgbClr val="9B3588"/>
                </a:solidFill>
              </a:rPr>
              <a:t> pour </a:t>
            </a:r>
            <a:r>
              <a:rPr lang="en-US" dirty="0" err="1">
                <a:solidFill>
                  <a:srgbClr val="9B3588"/>
                </a:solidFill>
              </a:rPr>
              <a:t>toute</a:t>
            </a:r>
            <a:r>
              <a:rPr lang="en-US" dirty="0">
                <a:solidFill>
                  <a:srgbClr val="9B3588"/>
                </a:solidFill>
              </a:rPr>
              <a:t> redistribution </a:t>
            </a:r>
            <a:r>
              <a:rPr lang="en-US" dirty="0" err="1">
                <a:solidFill>
                  <a:srgbClr val="9B3588"/>
                </a:solidFill>
              </a:rPr>
              <a:t>liée</a:t>
            </a:r>
            <a:r>
              <a:rPr lang="en-US" dirty="0">
                <a:solidFill>
                  <a:srgbClr val="9B3588"/>
                </a:solidFill>
              </a:rPr>
              <a:t> au </a:t>
            </a:r>
            <a:r>
              <a:rPr lang="en-US" dirty="0" err="1">
                <a:solidFill>
                  <a:srgbClr val="9B3588"/>
                </a:solidFill>
              </a:rPr>
              <a:t>contenu</a:t>
            </a:r>
            <a:r>
              <a:rPr lang="en-US" dirty="0">
                <a:solidFill>
                  <a:srgbClr val="9B3588"/>
                </a:solidFill>
              </a:rPr>
              <a:t> de </a:t>
            </a:r>
            <a:r>
              <a:rPr lang="en-US" dirty="0" err="1">
                <a:solidFill>
                  <a:srgbClr val="9B3588"/>
                </a:solidFill>
              </a:rPr>
              <a:t>cette</a:t>
            </a:r>
            <a:r>
              <a:rPr lang="en-US" dirty="0">
                <a:solidFill>
                  <a:srgbClr val="9B3588"/>
                </a:solidFill>
              </a:rPr>
              <a:t> </a:t>
            </a:r>
            <a:r>
              <a:rPr lang="en-US" dirty="0" smtClean="0">
                <a:solidFill>
                  <a:srgbClr val="9B3588"/>
                </a:solidFill>
              </a:rPr>
              <a:t>presentation.</a:t>
            </a:r>
            <a:endParaRPr lang="fr-CA" dirty="0">
              <a:solidFill>
                <a:srgbClr val="9B35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62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5E600D-8903-484A-AD0A-D83820C83A90}"/>
              </a:ext>
            </a:extLst>
          </p:cNvPr>
          <p:cNvSpPr/>
          <p:nvPr/>
        </p:nvSpPr>
        <p:spPr>
          <a:xfrm>
            <a:off x="0" y="-38100"/>
            <a:ext cx="12192000" cy="689610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400" dirty="0"/>
          </a:p>
        </p:txBody>
      </p:sp>
      <p:pic>
        <p:nvPicPr>
          <p:cNvPr id="3074" name="Picture 2" descr="http://rjscorner.files.wordpress.com/2012/02/head-in-the-sand.jpeg">
            <a:extLst>
              <a:ext uri="{FF2B5EF4-FFF2-40B4-BE49-F238E27FC236}">
                <a16:creationId xmlns:a16="http://schemas.microsoft.com/office/drawing/2014/main" id="{2D4143CE-0640-4D23-B337-3C3D4FC0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4" y="3300016"/>
            <a:ext cx="6053586" cy="34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F6074B8-061A-4ABE-BE7A-3C0B374E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000" b="1" dirty="0">
                <a:solidFill>
                  <a:srgbClr val="A052A0"/>
                </a:solidFill>
              </a:rPr>
              <a:t>Le déni de la violence conjugale</a:t>
            </a:r>
            <a:endParaRPr lang="fr-CA" sz="60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62E654-B72B-4087-9954-CE30FEAF912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dirty="0">
              <a:solidFill>
                <a:srgbClr val="A052A0"/>
              </a:solidFill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A210EEE-EF2E-4AF4-B364-B14307AE4421}"/>
              </a:ext>
            </a:extLst>
          </p:cNvPr>
          <p:cNvSpPr/>
          <p:nvPr/>
        </p:nvSpPr>
        <p:spPr>
          <a:xfrm>
            <a:off x="6153150" y="1457325"/>
            <a:ext cx="6053586" cy="3574653"/>
          </a:xfrm>
          <a:prstGeom prst="cloudCallout">
            <a:avLst>
              <a:gd name="adj1" fmla="val -73427"/>
              <a:gd name="adj2" fmla="val 78592"/>
            </a:avLst>
          </a:prstGeom>
          <a:solidFill>
            <a:srgbClr val="D0B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/>
              <a:t>Un « incident » de violence conjugale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7AEE31-C3A0-4484-9F64-E27432817D30}"/>
              </a:ext>
            </a:extLst>
          </p:cNvPr>
          <p:cNvSpPr/>
          <p:nvPr/>
        </p:nvSpPr>
        <p:spPr>
          <a:xfrm>
            <a:off x="1047750" y="1422798"/>
            <a:ext cx="10363200" cy="5070077"/>
          </a:xfrm>
          <a:prstGeom prst="roundRect">
            <a:avLst/>
          </a:prstGeom>
          <a:solidFill>
            <a:srgbClr val="D0B0D0"/>
          </a:solidFill>
          <a:ln>
            <a:solidFill>
              <a:srgbClr val="3B5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3300" dirty="0">
                <a:solidFill>
                  <a:srgbClr val="2C3644"/>
                </a:solidFill>
              </a:rPr>
              <a:t>I am satisfied, that there were numerous incidents of pushing, shoving and name-calling. […] It stands to reason that the [father], being the larger and heavier of the two, inflicted more damage, but I conclude that both parties were active participants on these occasions. I find that I am unable to ascribe more blame to one or the other.</a:t>
            </a:r>
          </a:p>
          <a:p>
            <a:endParaRPr lang="en-CA" sz="3300" dirty="0">
              <a:solidFill>
                <a:srgbClr val="2C3644"/>
              </a:solidFill>
            </a:endParaRPr>
          </a:p>
          <a:p>
            <a:pPr algn="r"/>
            <a:r>
              <a:rPr lang="pt-BR" sz="3300" i="1" dirty="0">
                <a:solidFill>
                  <a:srgbClr val="2C3644"/>
                </a:solidFill>
              </a:rPr>
              <a:t>J.A. v DA</a:t>
            </a:r>
            <a:r>
              <a:rPr lang="pt-BR" sz="3300" dirty="0">
                <a:solidFill>
                  <a:srgbClr val="2C3644"/>
                </a:solidFill>
              </a:rPr>
              <a:t>., [2002] OJ No 2315</a:t>
            </a:r>
            <a:endParaRPr lang="fr-CA" sz="3300" dirty="0">
              <a:solidFill>
                <a:srgbClr val="2C3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5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5E600D-8903-484A-AD0A-D83820C83A90}"/>
              </a:ext>
            </a:extLst>
          </p:cNvPr>
          <p:cNvSpPr/>
          <p:nvPr/>
        </p:nvSpPr>
        <p:spPr>
          <a:xfrm>
            <a:off x="0" y="-38100"/>
            <a:ext cx="12192000" cy="689610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400" dirty="0"/>
          </a:p>
        </p:txBody>
      </p:sp>
      <p:pic>
        <p:nvPicPr>
          <p:cNvPr id="3074" name="Picture 2" descr="http://rjscorner.files.wordpress.com/2012/02/head-in-the-sand.jpeg">
            <a:extLst>
              <a:ext uri="{FF2B5EF4-FFF2-40B4-BE49-F238E27FC236}">
                <a16:creationId xmlns:a16="http://schemas.microsoft.com/office/drawing/2014/main" id="{2D4143CE-0640-4D23-B337-3C3D4FC0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4" y="3300016"/>
            <a:ext cx="6053586" cy="34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F6074B8-061A-4ABE-BE7A-3C0B374E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000" b="1" dirty="0">
                <a:solidFill>
                  <a:srgbClr val="A052A0"/>
                </a:solidFill>
              </a:rPr>
              <a:t>Le déni de la violence conjugale</a:t>
            </a:r>
            <a:endParaRPr lang="fr-CA" sz="60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62E654-B72B-4087-9954-CE30FEAF912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dirty="0">
              <a:solidFill>
                <a:srgbClr val="A052A0"/>
              </a:solidFill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A210EEE-EF2E-4AF4-B364-B14307AE4421}"/>
              </a:ext>
            </a:extLst>
          </p:cNvPr>
          <p:cNvSpPr/>
          <p:nvPr/>
        </p:nvSpPr>
        <p:spPr>
          <a:xfrm>
            <a:off x="6153150" y="1457325"/>
            <a:ext cx="6053586" cy="3574653"/>
          </a:xfrm>
          <a:prstGeom prst="cloudCallout">
            <a:avLst>
              <a:gd name="adj1" fmla="val -73427"/>
              <a:gd name="adj2" fmla="val 78592"/>
            </a:avLst>
          </a:prstGeom>
          <a:solidFill>
            <a:srgbClr val="D0B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/>
              <a:t>Un « incident » de violence conjugale </a:t>
            </a: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B92E68BF-1A44-40CE-86EE-72C08CB36660}"/>
              </a:ext>
            </a:extLst>
          </p:cNvPr>
          <p:cNvSpPr/>
          <p:nvPr/>
        </p:nvSpPr>
        <p:spPr>
          <a:xfrm>
            <a:off x="-897731" y="-1943100"/>
            <a:ext cx="14320837" cy="10744200"/>
          </a:xfrm>
          <a:prstGeom prst="mathMultiply">
            <a:avLst>
              <a:gd name="adj1" fmla="val 1562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6BAF62-5E2E-4A1A-BF54-C7C375F044AA}"/>
              </a:ext>
            </a:extLst>
          </p:cNvPr>
          <p:cNvSpPr/>
          <p:nvPr/>
        </p:nvSpPr>
        <p:spPr>
          <a:xfrm rot="19441718">
            <a:off x="1900184" y="2686676"/>
            <a:ext cx="869643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Contrôle</a:t>
            </a:r>
            <a:r>
              <a:rPr lang="en-US" sz="8800" b="1" cap="none" spc="0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 </a:t>
            </a:r>
            <a:r>
              <a:rPr lang="en-US" sz="8800" b="1" cap="none" spc="0" dirty="0" err="1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coercitif</a:t>
            </a:r>
            <a:endParaRPr lang="en-US" sz="8800" b="1" cap="none" spc="0" dirty="0">
              <a:ln w="22225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001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C5E80-5004-4058-8502-79D9CA05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F5361-392A-4DA3-97CB-758983F82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128" name="Picture 8" descr="Résultats de recherche d'images pour « domestic violence demonstration »">
            <a:extLst>
              <a:ext uri="{FF2B5EF4-FFF2-40B4-BE49-F238E27FC236}">
                <a16:creationId xmlns:a16="http://schemas.microsoft.com/office/drawing/2014/main" id="{D3A459BA-ECFC-44FD-A812-1EEDF9DE8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35974"/>
            <a:ext cx="14127574" cy="709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27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s de recherche d'images pour « fabrique du viol! »">
            <a:extLst>
              <a:ext uri="{FF2B5EF4-FFF2-40B4-BE49-F238E27FC236}">
                <a16:creationId xmlns:a16="http://schemas.microsoft.com/office/drawing/2014/main" id="{E707FF02-F06C-4145-97D3-3EEF30807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15" y="571500"/>
            <a:ext cx="33337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cdn4.iconfinder.com/data/icons/verbal-communication-colored/48/JD-14-512.png">
            <a:extLst>
              <a:ext uri="{FF2B5EF4-FFF2-40B4-BE49-F238E27FC236}">
                <a16:creationId xmlns:a16="http://schemas.microsoft.com/office/drawing/2014/main" id="{789CFF85-019B-46CB-984E-6FA471528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5" r="-2" b="22584"/>
          <a:stretch/>
        </p:blipFill>
        <p:spPr bwMode="auto">
          <a:xfrm>
            <a:off x="-609600" y="1924050"/>
            <a:ext cx="877146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B8CDB0-0016-4636-9D99-A54361B27584}"/>
              </a:ext>
            </a:extLst>
          </p:cNvPr>
          <p:cNvSpPr txBox="1"/>
          <p:nvPr/>
        </p:nvSpPr>
        <p:spPr>
          <a:xfrm>
            <a:off x="5043725" y="2362200"/>
            <a:ext cx="183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/>
              <a:t>Merci!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AA446C-63A7-4DC3-9E67-9A75EF02CD29}"/>
              </a:ext>
            </a:extLst>
          </p:cNvPr>
          <p:cNvSpPr txBox="1"/>
          <p:nvPr/>
        </p:nvSpPr>
        <p:spPr>
          <a:xfrm>
            <a:off x="738424" y="250299"/>
            <a:ext cx="112059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/>
              <a:t>Suzanne Zaccour</a:t>
            </a:r>
          </a:p>
          <a:p>
            <a:r>
              <a:rPr lang="en-CA" sz="3200" dirty="0">
                <a:hlinkClick r:id="rId4"/>
              </a:rPr>
              <a:t>https://suzannezaccour.wixsite.com/site</a:t>
            </a:r>
            <a:r>
              <a:rPr lang="fr-CA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64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9D1A-793A-48B1-BCC0-4CABB4D49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F34F0-DC8E-4B06-8147-2BF1347EC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fr-CA"/>
          </a:p>
        </p:txBody>
      </p:sp>
      <p:pic>
        <p:nvPicPr>
          <p:cNvPr id="1026" name="Picture 2" descr="colloque, aocvf">
            <a:extLst>
              <a:ext uri="{FF2B5EF4-FFF2-40B4-BE49-F238E27FC236}">
                <a16:creationId xmlns:a16="http://schemas.microsoft.com/office/drawing/2014/main" id="{95B5D479-6AC6-459A-9B45-1846C3342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3DBBC0-8052-43F5-9815-D21FEBE85D73}"/>
              </a:ext>
            </a:extLst>
          </p:cNvPr>
          <p:cNvSpPr/>
          <p:nvPr/>
        </p:nvSpPr>
        <p:spPr>
          <a:xfrm>
            <a:off x="0" y="4391025"/>
            <a:ext cx="12192000" cy="2466975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4BFB8-1A88-42F7-9641-81536B5ADD72}"/>
              </a:ext>
            </a:extLst>
          </p:cNvPr>
          <p:cNvSpPr txBox="1"/>
          <p:nvPr/>
        </p:nvSpPr>
        <p:spPr>
          <a:xfrm>
            <a:off x="8029576" y="5043488"/>
            <a:ext cx="3614738" cy="1200329"/>
          </a:xfrm>
          <a:prstGeom prst="rect">
            <a:avLst/>
          </a:prstGeom>
          <a:solidFill>
            <a:srgbClr val="D5D5D5"/>
          </a:solidFill>
          <a:ln>
            <a:solidFill>
              <a:srgbClr val="84604E"/>
            </a:solidFill>
          </a:ln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703E63"/>
                </a:solidFill>
              </a:rPr>
              <a:t>Suzanne Zaccour</a:t>
            </a:r>
          </a:p>
          <a:p>
            <a:r>
              <a:rPr lang="fr-CA" sz="2400" dirty="0">
                <a:solidFill>
                  <a:srgbClr val="703E63"/>
                </a:solidFill>
              </a:rPr>
              <a:t>Candidate au doctorat en droit, Oxford </a:t>
            </a:r>
            <a:r>
              <a:rPr lang="fr-CA" sz="2400" dirty="0" err="1">
                <a:solidFill>
                  <a:srgbClr val="703E63"/>
                </a:solidFill>
              </a:rPr>
              <a:t>University</a:t>
            </a:r>
            <a:endParaRPr lang="fr-CA" sz="2400" dirty="0">
              <a:solidFill>
                <a:srgbClr val="703E63"/>
              </a:solidFill>
            </a:endParaRPr>
          </a:p>
        </p:txBody>
      </p:sp>
      <p:pic>
        <p:nvPicPr>
          <p:cNvPr id="1028" name="Picture 4" descr="Résultats de recherche d'images pour « tell secret cartoon »">
            <a:extLst>
              <a:ext uri="{FF2B5EF4-FFF2-40B4-BE49-F238E27FC236}">
                <a16:creationId xmlns:a16="http://schemas.microsoft.com/office/drawing/2014/main" id="{4876E363-F0B2-44B1-9B60-9A7AE5AFA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 bwMode="auto">
          <a:xfrm>
            <a:off x="4382067" y="4617189"/>
            <a:ext cx="2885509" cy="2087561"/>
          </a:xfrm>
          <a:prstGeom prst="rect">
            <a:avLst/>
          </a:prstGeom>
          <a:noFill/>
          <a:ln w="38100">
            <a:solidFill>
              <a:srgbClr val="6F3C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ésultats de recherche d'images pour « statistics »">
            <a:extLst>
              <a:ext uri="{FF2B5EF4-FFF2-40B4-BE49-F238E27FC236}">
                <a16:creationId xmlns:a16="http://schemas.microsoft.com/office/drawing/2014/main" id="{4A97C504-B371-48AA-9C0C-14F129377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r="10819"/>
          <a:stretch/>
        </p:blipFill>
        <p:spPr bwMode="auto">
          <a:xfrm>
            <a:off x="670686" y="4599131"/>
            <a:ext cx="2885509" cy="2089041"/>
          </a:xfrm>
          <a:prstGeom prst="rect">
            <a:avLst/>
          </a:prstGeom>
          <a:noFill/>
          <a:ln w="38100">
            <a:solidFill>
              <a:srgbClr val="6F3C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mage associée">
            <a:extLst>
              <a:ext uri="{FF2B5EF4-FFF2-40B4-BE49-F238E27FC236}">
                <a16:creationId xmlns:a16="http://schemas.microsoft.com/office/drawing/2014/main" id="{C48DEF81-AD45-4902-BDDB-CFD13ED4EB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36" name="Picture 12" descr="Image associée">
            <a:extLst>
              <a:ext uri="{FF2B5EF4-FFF2-40B4-BE49-F238E27FC236}">
                <a16:creationId xmlns:a16="http://schemas.microsoft.com/office/drawing/2014/main" id="{913D08F9-69F5-4B91-8213-FF1D80D0D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41"/>
          <a:stretch/>
        </p:blipFill>
        <p:spPr bwMode="auto">
          <a:xfrm>
            <a:off x="8394190" y="4617189"/>
            <a:ext cx="2885509" cy="2072424"/>
          </a:xfrm>
          <a:prstGeom prst="rect">
            <a:avLst/>
          </a:prstGeom>
          <a:noFill/>
          <a:ln w="38100">
            <a:solidFill>
              <a:srgbClr val="6F3C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0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4.iconfinder.com/data/icons/verbal-communication-colored/48/JD-14-512.png">
            <a:extLst>
              <a:ext uri="{FF2B5EF4-FFF2-40B4-BE49-F238E27FC236}">
                <a16:creationId xmlns:a16="http://schemas.microsoft.com/office/drawing/2014/main" id="{0BCD72DA-56E2-44E4-8E64-457E4516F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5" r="-2" b="2258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E4E0DE-F18F-4ABD-886D-DC86A4D7B1FF}"/>
              </a:ext>
            </a:extLst>
          </p:cNvPr>
          <p:cNvSpPr txBox="1"/>
          <p:nvPr/>
        </p:nvSpPr>
        <p:spPr>
          <a:xfrm>
            <a:off x="7392350" y="3429000"/>
            <a:ext cx="4266250" cy="138499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fr-CA" sz="2800" dirty="0"/>
              <a:t>« Ce n’est pas vraiment de la violence conjugale… C’est bien pire pour d’autres 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7E524E-00E2-4D75-AD0F-5EAF74FF7F81}"/>
              </a:ext>
            </a:extLst>
          </p:cNvPr>
          <p:cNvSpPr txBox="1"/>
          <p:nvPr/>
        </p:nvSpPr>
        <p:spPr>
          <a:xfrm>
            <a:off x="195265" y="694586"/>
            <a:ext cx="2905126" cy="95410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fr-CA" sz="2800" dirty="0"/>
              <a:t>« Pourquoi elle ne l’a pas quitté? 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143D7-68EB-46FC-A4EA-9274195D4871}"/>
              </a:ext>
            </a:extLst>
          </p:cNvPr>
          <p:cNvSpPr txBox="1"/>
          <p:nvPr/>
        </p:nvSpPr>
        <p:spPr>
          <a:xfrm>
            <a:off x="338137" y="5368732"/>
            <a:ext cx="3835234" cy="52322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fr-CA" sz="2800" dirty="0"/>
              <a:t>« Il ne l’a jamais battue »</a:t>
            </a:r>
          </a:p>
        </p:txBody>
      </p:sp>
    </p:spTree>
    <p:extLst>
      <p:ext uri="{BB962C8B-B14F-4D97-AF65-F5344CB8AC3E}">
        <p14:creationId xmlns:p14="http://schemas.microsoft.com/office/powerpoint/2010/main" val="417818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5E600D-8903-484A-AD0A-D83820C83A90}"/>
              </a:ext>
            </a:extLst>
          </p:cNvPr>
          <p:cNvSpPr/>
          <p:nvPr/>
        </p:nvSpPr>
        <p:spPr>
          <a:xfrm>
            <a:off x="0" y="-38100"/>
            <a:ext cx="12192000" cy="689610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400" dirty="0"/>
          </a:p>
        </p:txBody>
      </p:sp>
      <p:pic>
        <p:nvPicPr>
          <p:cNvPr id="3074" name="Picture 2" descr="http://rjscorner.files.wordpress.com/2012/02/head-in-the-sand.jpeg">
            <a:extLst>
              <a:ext uri="{FF2B5EF4-FFF2-40B4-BE49-F238E27FC236}">
                <a16:creationId xmlns:a16="http://schemas.microsoft.com/office/drawing/2014/main" id="{2D4143CE-0640-4D23-B337-3C3D4FC0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4" y="3300016"/>
            <a:ext cx="6053586" cy="34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F6074B8-061A-4ABE-BE7A-3C0B374E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000" b="1" dirty="0">
                <a:solidFill>
                  <a:srgbClr val="A052A0"/>
                </a:solidFill>
              </a:rPr>
              <a:t>Le déni de la violence conjugale</a:t>
            </a:r>
            <a:endParaRPr lang="fr-CA" sz="60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62E654-B72B-4087-9954-CE30FEAF912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dirty="0">
              <a:solidFill>
                <a:srgbClr val="A052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8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5E600D-8903-484A-AD0A-D83820C83A90}"/>
              </a:ext>
            </a:extLst>
          </p:cNvPr>
          <p:cNvSpPr/>
          <p:nvPr/>
        </p:nvSpPr>
        <p:spPr>
          <a:xfrm>
            <a:off x="0" y="-38100"/>
            <a:ext cx="12192000" cy="689610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400" dirty="0"/>
          </a:p>
        </p:txBody>
      </p:sp>
      <p:pic>
        <p:nvPicPr>
          <p:cNvPr id="3074" name="Picture 2" descr="http://rjscorner.files.wordpress.com/2012/02/head-in-the-sand.jpeg">
            <a:extLst>
              <a:ext uri="{FF2B5EF4-FFF2-40B4-BE49-F238E27FC236}">
                <a16:creationId xmlns:a16="http://schemas.microsoft.com/office/drawing/2014/main" id="{2D4143CE-0640-4D23-B337-3C3D4FC0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4" y="3300016"/>
            <a:ext cx="6053586" cy="34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F6074B8-061A-4ABE-BE7A-3C0B374E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000" b="1" dirty="0">
                <a:solidFill>
                  <a:srgbClr val="A052A0"/>
                </a:solidFill>
              </a:rPr>
              <a:t>Le déni de la violence conjugale</a:t>
            </a:r>
            <a:endParaRPr lang="fr-CA" sz="60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62E654-B72B-4087-9954-CE30FEAF912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dirty="0">
              <a:solidFill>
                <a:srgbClr val="A052A0"/>
              </a:solidFill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A210EEE-EF2E-4AF4-B364-B14307AE4421}"/>
              </a:ext>
            </a:extLst>
          </p:cNvPr>
          <p:cNvSpPr/>
          <p:nvPr/>
        </p:nvSpPr>
        <p:spPr>
          <a:xfrm>
            <a:off x="6153150" y="1457325"/>
            <a:ext cx="6053586" cy="3574653"/>
          </a:xfrm>
          <a:prstGeom prst="cloudCallout">
            <a:avLst>
              <a:gd name="adj1" fmla="val -73427"/>
              <a:gd name="adj2" fmla="val 78592"/>
            </a:avLst>
          </a:prstGeom>
          <a:solidFill>
            <a:srgbClr val="D0B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/>
              <a:t>La violence conjugale est rare</a:t>
            </a:r>
          </a:p>
        </p:txBody>
      </p:sp>
    </p:spTree>
    <p:extLst>
      <p:ext uri="{BB962C8B-B14F-4D97-AF65-F5344CB8AC3E}">
        <p14:creationId xmlns:p14="http://schemas.microsoft.com/office/powerpoint/2010/main" val="219076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5E600D-8903-484A-AD0A-D83820C83A90}"/>
              </a:ext>
            </a:extLst>
          </p:cNvPr>
          <p:cNvSpPr/>
          <p:nvPr/>
        </p:nvSpPr>
        <p:spPr>
          <a:xfrm>
            <a:off x="0" y="-38100"/>
            <a:ext cx="12192000" cy="689610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400" dirty="0"/>
          </a:p>
        </p:txBody>
      </p:sp>
      <p:pic>
        <p:nvPicPr>
          <p:cNvPr id="3074" name="Picture 2" descr="http://rjscorner.files.wordpress.com/2012/02/head-in-the-sand.jpeg">
            <a:extLst>
              <a:ext uri="{FF2B5EF4-FFF2-40B4-BE49-F238E27FC236}">
                <a16:creationId xmlns:a16="http://schemas.microsoft.com/office/drawing/2014/main" id="{2D4143CE-0640-4D23-B337-3C3D4FC0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4" y="3300016"/>
            <a:ext cx="6053586" cy="34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F6074B8-061A-4ABE-BE7A-3C0B374E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000" b="1" dirty="0">
                <a:solidFill>
                  <a:srgbClr val="A052A0"/>
                </a:solidFill>
              </a:rPr>
              <a:t>Le déni de la violence conjugale</a:t>
            </a:r>
            <a:endParaRPr lang="fr-CA" sz="60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62E654-B72B-4087-9954-CE30FEAF912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dirty="0">
              <a:solidFill>
                <a:srgbClr val="A052A0"/>
              </a:solidFill>
            </a:endParaRPr>
          </a:p>
        </p:txBody>
      </p:sp>
      <p:pic>
        <p:nvPicPr>
          <p:cNvPr id="10" name="Picture 6" descr="Résultats de recherche d'images pour « balance ton porc dessin »">
            <a:extLst>
              <a:ext uri="{FF2B5EF4-FFF2-40B4-BE49-F238E27FC236}">
                <a16:creationId xmlns:a16="http://schemas.microsoft.com/office/drawing/2014/main" id="{5F739CE9-CECD-45F2-B45B-1A602B20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2128441"/>
            <a:ext cx="62960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ésultats de recherche d'images pour « #balance ton porc »">
            <a:extLst>
              <a:ext uri="{FF2B5EF4-FFF2-40B4-BE49-F238E27FC236}">
                <a16:creationId xmlns:a16="http://schemas.microsoft.com/office/drawing/2014/main" id="{39977DD3-93D8-4790-900C-51ED1B547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24653" r="3158" b="46875"/>
          <a:stretch/>
        </p:blipFill>
        <p:spPr bwMode="auto">
          <a:xfrm rot="16200000">
            <a:off x="3329860" y="3070544"/>
            <a:ext cx="3868010" cy="198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5C939F8-1719-4982-A8B3-7582950C9833}"/>
              </a:ext>
            </a:extLst>
          </p:cNvPr>
          <p:cNvSpPr/>
          <p:nvPr/>
        </p:nvSpPr>
        <p:spPr>
          <a:xfrm>
            <a:off x="6153150" y="1457325"/>
            <a:ext cx="6053586" cy="3574653"/>
          </a:xfrm>
          <a:prstGeom prst="cloudCallout">
            <a:avLst>
              <a:gd name="adj1" fmla="val -89791"/>
              <a:gd name="adj2" fmla="val -9873"/>
            </a:avLst>
          </a:prstGeom>
          <a:solidFill>
            <a:srgbClr val="D0B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/>
              <a:t>La violence conjugale est rare</a:t>
            </a:r>
          </a:p>
        </p:txBody>
      </p:sp>
    </p:spTree>
    <p:extLst>
      <p:ext uri="{BB962C8B-B14F-4D97-AF65-F5344CB8AC3E}">
        <p14:creationId xmlns:p14="http://schemas.microsoft.com/office/powerpoint/2010/main" val="47462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5E600D-8903-484A-AD0A-D83820C83A90}"/>
              </a:ext>
            </a:extLst>
          </p:cNvPr>
          <p:cNvSpPr/>
          <p:nvPr/>
        </p:nvSpPr>
        <p:spPr>
          <a:xfrm>
            <a:off x="0" y="-38100"/>
            <a:ext cx="12192000" cy="689610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400" dirty="0"/>
          </a:p>
        </p:txBody>
      </p:sp>
      <p:pic>
        <p:nvPicPr>
          <p:cNvPr id="3074" name="Picture 2" descr="http://rjscorner.files.wordpress.com/2012/02/head-in-the-sand.jpeg">
            <a:extLst>
              <a:ext uri="{FF2B5EF4-FFF2-40B4-BE49-F238E27FC236}">
                <a16:creationId xmlns:a16="http://schemas.microsoft.com/office/drawing/2014/main" id="{2D4143CE-0640-4D23-B337-3C3D4FC0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4" y="3300016"/>
            <a:ext cx="6053586" cy="34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F6074B8-061A-4ABE-BE7A-3C0B374E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000" b="1" dirty="0">
                <a:solidFill>
                  <a:srgbClr val="A052A0"/>
                </a:solidFill>
              </a:rPr>
              <a:t>Le déni de la violence conjugale</a:t>
            </a:r>
            <a:endParaRPr lang="fr-CA" sz="60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62E654-B72B-4087-9954-CE30FEAF912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dirty="0">
              <a:solidFill>
                <a:srgbClr val="A052A0"/>
              </a:solidFill>
            </a:endParaRPr>
          </a:p>
        </p:txBody>
      </p:sp>
      <p:pic>
        <p:nvPicPr>
          <p:cNvPr id="6146" name="Picture 2" descr="Résultats de recherche d'images pour « #balance ton porc »">
            <a:extLst>
              <a:ext uri="{FF2B5EF4-FFF2-40B4-BE49-F238E27FC236}">
                <a16:creationId xmlns:a16="http://schemas.microsoft.com/office/drawing/2014/main" id="{39977DD3-93D8-4790-900C-51ED1B547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24653" r="3158" b="46875"/>
          <a:stretch/>
        </p:blipFill>
        <p:spPr bwMode="auto">
          <a:xfrm rot="16200000">
            <a:off x="3329860" y="3070544"/>
            <a:ext cx="3868010" cy="198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ésultats de recherche d'images pour « balance ton porc dessin »">
            <a:extLst>
              <a:ext uri="{FF2B5EF4-FFF2-40B4-BE49-F238E27FC236}">
                <a16:creationId xmlns:a16="http://schemas.microsoft.com/office/drawing/2014/main" id="{EA3CE670-2A3E-472F-9D5A-40B6E95D9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2128441"/>
            <a:ext cx="62960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5C939F8-1719-4982-A8B3-7582950C9833}"/>
              </a:ext>
            </a:extLst>
          </p:cNvPr>
          <p:cNvSpPr/>
          <p:nvPr/>
        </p:nvSpPr>
        <p:spPr>
          <a:xfrm>
            <a:off x="6153150" y="1457325"/>
            <a:ext cx="6053586" cy="3574653"/>
          </a:xfrm>
          <a:prstGeom prst="cloudCallout">
            <a:avLst>
              <a:gd name="adj1" fmla="val -89791"/>
              <a:gd name="adj2" fmla="val -9873"/>
            </a:avLst>
          </a:prstGeom>
          <a:solidFill>
            <a:srgbClr val="D0B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/>
              <a:t>La violence conjugale est rare</a:t>
            </a: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4E865593-CC59-4C8F-9D81-362FE00A10A1}"/>
              </a:ext>
            </a:extLst>
          </p:cNvPr>
          <p:cNvSpPr/>
          <p:nvPr/>
        </p:nvSpPr>
        <p:spPr>
          <a:xfrm>
            <a:off x="-897731" y="-1943100"/>
            <a:ext cx="14320837" cy="10744200"/>
          </a:xfrm>
          <a:prstGeom prst="mathMultiply">
            <a:avLst>
              <a:gd name="adj1" fmla="val 1562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914D33-EF05-4FCC-8648-B198632B36CD}"/>
              </a:ext>
            </a:extLst>
          </p:cNvPr>
          <p:cNvSpPr/>
          <p:nvPr/>
        </p:nvSpPr>
        <p:spPr>
          <a:xfrm rot="19441718">
            <a:off x="1900184" y="2625121"/>
            <a:ext cx="86964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Culture du viol</a:t>
            </a:r>
          </a:p>
        </p:txBody>
      </p:sp>
    </p:spTree>
    <p:extLst>
      <p:ext uri="{BB962C8B-B14F-4D97-AF65-F5344CB8AC3E}">
        <p14:creationId xmlns:p14="http://schemas.microsoft.com/office/powerpoint/2010/main" val="414299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5E600D-8903-484A-AD0A-D83820C83A90}"/>
              </a:ext>
            </a:extLst>
          </p:cNvPr>
          <p:cNvSpPr/>
          <p:nvPr/>
        </p:nvSpPr>
        <p:spPr>
          <a:xfrm>
            <a:off x="0" y="-38100"/>
            <a:ext cx="12192000" cy="689610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400" dirty="0"/>
          </a:p>
        </p:txBody>
      </p:sp>
      <p:pic>
        <p:nvPicPr>
          <p:cNvPr id="3074" name="Picture 2" descr="http://rjscorner.files.wordpress.com/2012/02/head-in-the-sand.jpeg">
            <a:extLst>
              <a:ext uri="{FF2B5EF4-FFF2-40B4-BE49-F238E27FC236}">
                <a16:creationId xmlns:a16="http://schemas.microsoft.com/office/drawing/2014/main" id="{2D4143CE-0640-4D23-B337-3C3D4FC0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4" y="3300016"/>
            <a:ext cx="6053586" cy="34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F6074B8-061A-4ABE-BE7A-3C0B374E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000" b="1" dirty="0">
                <a:solidFill>
                  <a:srgbClr val="A052A0"/>
                </a:solidFill>
              </a:rPr>
              <a:t>Le déni de la violence conjugale</a:t>
            </a:r>
            <a:endParaRPr lang="fr-CA" sz="60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62E654-B72B-4087-9954-CE30FEAF912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dirty="0">
              <a:solidFill>
                <a:srgbClr val="A052A0"/>
              </a:solidFill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A210EEE-EF2E-4AF4-B364-B14307AE4421}"/>
              </a:ext>
            </a:extLst>
          </p:cNvPr>
          <p:cNvSpPr/>
          <p:nvPr/>
        </p:nvSpPr>
        <p:spPr>
          <a:xfrm>
            <a:off x="6153150" y="1457325"/>
            <a:ext cx="6053586" cy="3574653"/>
          </a:xfrm>
          <a:prstGeom prst="cloudCallout">
            <a:avLst>
              <a:gd name="adj1" fmla="val -73427"/>
              <a:gd name="adj2" fmla="val 78592"/>
            </a:avLst>
          </a:prstGeom>
          <a:solidFill>
            <a:srgbClr val="D0B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/>
              <a:t>Ce n’est pas important!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7AEE31-C3A0-4484-9F64-E27432817D30}"/>
              </a:ext>
            </a:extLst>
          </p:cNvPr>
          <p:cNvSpPr/>
          <p:nvPr/>
        </p:nvSpPr>
        <p:spPr>
          <a:xfrm>
            <a:off x="1047750" y="1409304"/>
            <a:ext cx="10363200" cy="5070077"/>
          </a:xfrm>
          <a:prstGeom prst="roundRect">
            <a:avLst/>
          </a:prstGeom>
          <a:solidFill>
            <a:srgbClr val="D0B0D0"/>
          </a:solidFill>
          <a:ln>
            <a:solidFill>
              <a:srgbClr val="3B5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500" dirty="0">
                <a:solidFill>
                  <a:srgbClr val="2C3644"/>
                </a:solidFill>
              </a:rPr>
              <a:t>Cette relation se détériore et devient particulièrement </a:t>
            </a:r>
            <a:r>
              <a:rPr lang="fr-CA" sz="2500" b="1" dirty="0">
                <a:solidFill>
                  <a:srgbClr val="2C3644"/>
                </a:solidFill>
              </a:rPr>
              <a:t>tendue et houleuse</a:t>
            </a:r>
            <a:r>
              <a:rPr lang="fr-CA" sz="2500" dirty="0">
                <a:solidFill>
                  <a:srgbClr val="2C3644"/>
                </a:solidFill>
              </a:rPr>
              <a:t>.  Selon madame Pr..., Monsieur est agressif et contrôlant; ce dernier témoigne de l'attitude hystérique et hors de contrôle de cette dernière lors de leurs </a:t>
            </a:r>
            <a:r>
              <a:rPr lang="fr-CA" sz="2500" b="1" dirty="0">
                <a:solidFill>
                  <a:srgbClr val="2C3644"/>
                </a:solidFill>
              </a:rPr>
              <a:t>chicanes</a:t>
            </a:r>
            <a:r>
              <a:rPr lang="fr-CA" sz="2500" dirty="0">
                <a:solidFill>
                  <a:srgbClr val="2C3644"/>
                </a:solidFill>
              </a:rPr>
              <a:t>.</a:t>
            </a:r>
          </a:p>
          <a:p>
            <a:endParaRPr lang="fr-CA" sz="2500" dirty="0">
              <a:solidFill>
                <a:srgbClr val="2C3644"/>
              </a:solidFill>
            </a:endParaRPr>
          </a:p>
          <a:p>
            <a:r>
              <a:rPr lang="fr-CA" sz="2500" dirty="0">
                <a:solidFill>
                  <a:srgbClr val="2C3644"/>
                </a:solidFill>
              </a:rPr>
              <a:t>X a donc été fréquemment témoin de ces </a:t>
            </a:r>
            <a:r>
              <a:rPr lang="fr-CA" sz="2500" b="1" dirty="0">
                <a:solidFill>
                  <a:srgbClr val="2C3644"/>
                </a:solidFill>
              </a:rPr>
              <a:t>conflits</a:t>
            </a:r>
            <a:r>
              <a:rPr lang="fr-CA" sz="2500" dirty="0">
                <a:solidFill>
                  <a:srgbClr val="2C3644"/>
                </a:solidFill>
              </a:rPr>
              <a:t> où la violence verbale et, à l'occasion, la violence physique ont été présentes. En particulier, la fin de semaine des 11 et 12 septembre 2010, elle est témoin d'une </a:t>
            </a:r>
            <a:r>
              <a:rPr lang="fr-CA" sz="2500" b="1" dirty="0">
                <a:solidFill>
                  <a:srgbClr val="2C3644"/>
                </a:solidFill>
              </a:rPr>
              <a:t>chicane</a:t>
            </a:r>
            <a:r>
              <a:rPr lang="fr-CA" sz="2500" dirty="0">
                <a:solidFill>
                  <a:srgbClr val="2C3644"/>
                </a:solidFill>
              </a:rPr>
              <a:t> au cours de laquelle Monsieur utilise la force physique à l'égard de sa conjointe.</a:t>
            </a:r>
          </a:p>
          <a:p>
            <a:endParaRPr lang="fr-CA" sz="2500" dirty="0">
              <a:solidFill>
                <a:srgbClr val="2C3644"/>
              </a:solidFill>
            </a:endParaRPr>
          </a:p>
          <a:p>
            <a:pPr algn="r"/>
            <a:r>
              <a:rPr lang="fr-CA" sz="2500" dirty="0">
                <a:solidFill>
                  <a:srgbClr val="2C3644"/>
                </a:solidFill>
              </a:rPr>
              <a:t>Droit de la famille — 113557, 2011 QCCS 6019</a:t>
            </a:r>
          </a:p>
        </p:txBody>
      </p:sp>
    </p:spTree>
    <p:extLst>
      <p:ext uri="{BB962C8B-B14F-4D97-AF65-F5344CB8AC3E}">
        <p14:creationId xmlns:p14="http://schemas.microsoft.com/office/powerpoint/2010/main" val="16033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5E600D-8903-484A-AD0A-D83820C83A90}"/>
              </a:ext>
            </a:extLst>
          </p:cNvPr>
          <p:cNvSpPr/>
          <p:nvPr/>
        </p:nvSpPr>
        <p:spPr>
          <a:xfrm>
            <a:off x="0" y="-38100"/>
            <a:ext cx="12192000" cy="689610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400" dirty="0"/>
          </a:p>
        </p:txBody>
      </p:sp>
      <p:pic>
        <p:nvPicPr>
          <p:cNvPr id="3074" name="Picture 2" descr="http://rjscorner.files.wordpress.com/2012/02/head-in-the-sand.jpeg">
            <a:extLst>
              <a:ext uri="{FF2B5EF4-FFF2-40B4-BE49-F238E27FC236}">
                <a16:creationId xmlns:a16="http://schemas.microsoft.com/office/drawing/2014/main" id="{2D4143CE-0640-4D23-B337-3C3D4FC0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4" y="3300016"/>
            <a:ext cx="6053586" cy="34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F6074B8-061A-4ABE-BE7A-3C0B374E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000" b="1" dirty="0">
                <a:solidFill>
                  <a:srgbClr val="A052A0"/>
                </a:solidFill>
              </a:rPr>
              <a:t>Le déni de la violence conjugale</a:t>
            </a:r>
            <a:endParaRPr lang="fr-CA" sz="60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62E654-B72B-4087-9954-CE30FEAF912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dirty="0">
              <a:solidFill>
                <a:srgbClr val="A052A0"/>
              </a:solidFill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A210EEE-EF2E-4AF4-B364-B14307AE4421}"/>
              </a:ext>
            </a:extLst>
          </p:cNvPr>
          <p:cNvSpPr/>
          <p:nvPr/>
        </p:nvSpPr>
        <p:spPr>
          <a:xfrm>
            <a:off x="6153150" y="1457325"/>
            <a:ext cx="6053586" cy="3574653"/>
          </a:xfrm>
          <a:prstGeom prst="cloudCallout">
            <a:avLst>
              <a:gd name="adj1" fmla="val -73427"/>
              <a:gd name="adj2" fmla="val 78592"/>
            </a:avLst>
          </a:prstGeom>
          <a:solidFill>
            <a:srgbClr val="D0B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/>
              <a:t>Ce n’est pas important!</a:t>
            </a: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B92E68BF-1A44-40CE-86EE-72C08CB36660}"/>
              </a:ext>
            </a:extLst>
          </p:cNvPr>
          <p:cNvSpPr/>
          <p:nvPr/>
        </p:nvSpPr>
        <p:spPr>
          <a:xfrm>
            <a:off x="-897731" y="-1943100"/>
            <a:ext cx="14320837" cy="10744200"/>
          </a:xfrm>
          <a:prstGeom prst="mathMultiply">
            <a:avLst>
              <a:gd name="adj1" fmla="val 1562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6BAF62-5E2E-4A1A-BF54-C7C375F044AA}"/>
              </a:ext>
            </a:extLst>
          </p:cNvPr>
          <p:cNvSpPr/>
          <p:nvPr/>
        </p:nvSpPr>
        <p:spPr>
          <a:xfrm rot="19441718">
            <a:off x="1900184" y="2625121"/>
            <a:ext cx="86964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Protection</a:t>
            </a:r>
          </a:p>
        </p:txBody>
      </p:sp>
    </p:spTree>
    <p:extLst>
      <p:ext uri="{BB962C8B-B14F-4D97-AF65-F5344CB8AC3E}">
        <p14:creationId xmlns:p14="http://schemas.microsoft.com/office/powerpoint/2010/main" val="1343286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258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N.B. : Cette présentation a eu lieu dans le cadre du Colloque sur le droit de la famille et la violence conjugale des 8 et 9 octobre 2019, organisé par l’AOcVF, au Centre Shaw, à Ottawa, ON </vt:lpstr>
      <vt:lpstr>PowerPoint Presentation</vt:lpstr>
      <vt:lpstr>PowerPoint Presentation</vt:lpstr>
      <vt:lpstr>Le déni de la violence conjugale</vt:lpstr>
      <vt:lpstr>Le déni de la violence conjugale</vt:lpstr>
      <vt:lpstr>Le déni de la violence conjugale</vt:lpstr>
      <vt:lpstr>Le déni de la violence conjugale</vt:lpstr>
      <vt:lpstr>Le déni de la violence conjugale</vt:lpstr>
      <vt:lpstr>Le déni de la violence conjugale</vt:lpstr>
      <vt:lpstr>Le déni de la violence conjugale</vt:lpstr>
      <vt:lpstr>Le déni de la violence conjugale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Zaccour</dc:creator>
  <cp:lastModifiedBy>techlocal</cp:lastModifiedBy>
  <cp:revision>41</cp:revision>
  <dcterms:created xsi:type="dcterms:W3CDTF">2019-10-02T21:14:23Z</dcterms:created>
  <dcterms:modified xsi:type="dcterms:W3CDTF">2020-01-20T14:42:32Z</dcterms:modified>
</cp:coreProperties>
</file>