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0CC1A-FB73-4C9D-AD59-EF9EAD87FB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684D063-8AD9-4463-8182-E27DED8AFF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C314CCD-A8F8-4BEF-9933-EBAD54A10EF2}"/>
              </a:ext>
            </a:extLst>
          </p:cNvPr>
          <p:cNvSpPr>
            <a:spLocks noGrp="1"/>
          </p:cNvSpPr>
          <p:nvPr>
            <p:ph type="dt" sz="half" idx="10"/>
          </p:nvPr>
        </p:nvSpPr>
        <p:spPr/>
        <p:txBody>
          <a:bodyPr/>
          <a:lstStyle/>
          <a:p>
            <a:fld id="{B9AD240B-0784-4648-AE70-15C90DC7911F}" type="datetimeFigureOut">
              <a:rPr lang="en-CA" smtClean="0"/>
              <a:t>2020-01-20</a:t>
            </a:fld>
            <a:endParaRPr lang="en-CA"/>
          </a:p>
        </p:txBody>
      </p:sp>
      <p:sp>
        <p:nvSpPr>
          <p:cNvPr id="5" name="Footer Placeholder 4">
            <a:extLst>
              <a:ext uri="{FF2B5EF4-FFF2-40B4-BE49-F238E27FC236}">
                <a16:creationId xmlns:a16="http://schemas.microsoft.com/office/drawing/2014/main" id="{3E13397B-0DD5-443C-967B-641081E5AF0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E5DE304-EF36-40AA-A5F3-7D65FAF6C74B}"/>
              </a:ext>
            </a:extLst>
          </p:cNvPr>
          <p:cNvSpPr>
            <a:spLocks noGrp="1"/>
          </p:cNvSpPr>
          <p:nvPr>
            <p:ph type="sldNum" sz="quarter" idx="12"/>
          </p:nvPr>
        </p:nvSpPr>
        <p:spPr/>
        <p:txBody>
          <a:bodyPr/>
          <a:lstStyle/>
          <a:p>
            <a:fld id="{A58CE2E5-DB83-4AB1-BEC0-9C9AF13E910F}" type="slidenum">
              <a:rPr lang="en-CA" smtClean="0"/>
              <a:t>‹#›</a:t>
            </a:fld>
            <a:endParaRPr lang="en-CA"/>
          </a:p>
        </p:txBody>
      </p:sp>
    </p:spTree>
    <p:extLst>
      <p:ext uri="{BB962C8B-B14F-4D97-AF65-F5344CB8AC3E}">
        <p14:creationId xmlns:p14="http://schemas.microsoft.com/office/powerpoint/2010/main" val="2850618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4E458-A268-44EC-9576-AE5FE7D486E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8894B9-72F1-4111-BC5E-6A890285E5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9B93678-F2F2-4F5C-B69D-99B7D0818A40}"/>
              </a:ext>
            </a:extLst>
          </p:cNvPr>
          <p:cNvSpPr>
            <a:spLocks noGrp="1"/>
          </p:cNvSpPr>
          <p:nvPr>
            <p:ph type="dt" sz="half" idx="10"/>
          </p:nvPr>
        </p:nvSpPr>
        <p:spPr/>
        <p:txBody>
          <a:bodyPr/>
          <a:lstStyle/>
          <a:p>
            <a:fld id="{B9AD240B-0784-4648-AE70-15C90DC7911F}" type="datetimeFigureOut">
              <a:rPr lang="en-CA" smtClean="0"/>
              <a:t>2020-01-20</a:t>
            </a:fld>
            <a:endParaRPr lang="en-CA"/>
          </a:p>
        </p:txBody>
      </p:sp>
      <p:sp>
        <p:nvSpPr>
          <p:cNvPr id="5" name="Footer Placeholder 4">
            <a:extLst>
              <a:ext uri="{FF2B5EF4-FFF2-40B4-BE49-F238E27FC236}">
                <a16:creationId xmlns:a16="http://schemas.microsoft.com/office/drawing/2014/main" id="{C6447298-AF16-40EE-8BC0-E0EB0005368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B3347F-EF05-4BE1-B906-6C405FC3A5F9}"/>
              </a:ext>
            </a:extLst>
          </p:cNvPr>
          <p:cNvSpPr>
            <a:spLocks noGrp="1"/>
          </p:cNvSpPr>
          <p:nvPr>
            <p:ph type="sldNum" sz="quarter" idx="12"/>
          </p:nvPr>
        </p:nvSpPr>
        <p:spPr/>
        <p:txBody>
          <a:bodyPr/>
          <a:lstStyle/>
          <a:p>
            <a:fld id="{A58CE2E5-DB83-4AB1-BEC0-9C9AF13E910F}" type="slidenum">
              <a:rPr lang="en-CA" smtClean="0"/>
              <a:t>‹#›</a:t>
            </a:fld>
            <a:endParaRPr lang="en-CA"/>
          </a:p>
        </p:txBody>
      </p:sp>
    </p:spTree>
    <p:extLst>
      <p:ext uri="{BB962C8B-B14F-4D97-AF65-F5344CB8AC3E}">
        <p14:creationId xmlns:p14="http://schemas.microsoft.com/office/powerpoint/2010/main" val="1913877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64381A-82CA-4BC9-A7ED-18C0EC59D97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F1703E3-8DA4-4212-8596-9B7508BDBF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F58CC7D-8DEE-4EB9-A740-BC34EA811427}"/>
              </a:ext>
            </a:extLst>
          </p:cNvPr>
          <p:cNvSpPr>
            <a:spLocks noGrp="1"/>
          </p:cNvSpPr>
          <p:nvPr>
            <p:ph type="dt" sz="half" idx="10"/>
          </p:nvPr>
        </p:nvSpPr>
        <p:spPr/>
        <p:txBody>
          <a:bodyPr/>
          <a:lstStyle/>
          <a:p>
            <a:fld id="{B9AD240B-0784-4648-AE70-15C90DC7911F}" type="datetimeFigureOut">
              <a:rPr lang="en-CA" smtClean="0"/>
              <a:t>2020-01-20</a:t>
            </a:fld>
            <a:endParaRPr lang="en-CA"/>
          </a:p>
        </p:txBody>
      </p:sp>
      <p:sp>
        <p:nvSpPr>
          <p:cNvPr id="5" name="Footer Placeholder 4">
            <a:extLst>
              <a:ext uri="{FF2B5EF4-FFF2-40B4-BE49-F238E27FC236}">
                <a16:creationId xmlns:a16="http://schemas.microsoft.com/office/drawing/2014/main" id="{EBDDA44D-BFB6-4B47-8E30-D1082552DD8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A1793DA-EB52-49F6-BD2C-039B9D1BC58A}"/>
              </a:ext>
            </a:extLst>
          </p:cNvPr>
          <p:cNvSpPr>
            <a:spLocks noGrp="1"/>
          </p:cNvSpPr>
          <p:nvPr>
            <p:ph type="sldNum" sz="quarter" idx="12"/>
          </p:nvPr>
        </p:nvSpPr>
        <p:spPr/>
        <p:txBody>
          <a:bodyPr/>
          <a:lstStyle/>
          <a:p>
            <a:fld id="{A58CE2E5-DB83-4AB1-BEC0-9C9AF13E910F}" type="slidenum">
              <a:rPr lang="en-CA" smtClean="0"/>
              <a:t>‹#›</a:t>
            </a:fld>
            <a:endParaRPr lang="en-CA"/>
          </a:p>
        </p:txBody>
      </p:sp>
    </p:spTree>
    <p:extLst>
      <p:ext uri="{BB962C8B-B14F-4D97-AF65-F5344CB8AC3E}">
        <p14:creationId xmlns:p14="http://schemas.microsoft.com/office/powerpoint/2010/main" val="2674610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35CAC-49DA-42B9-8AEE-B5309645F16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D4F5854-AFEA-4083-BEC8-3FE71138D7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2047694-76E6-4A78-AE6C-D219ECAD3FDB}"/>
              </a:ext>
            </a:extLst>
          </p:cNvPr>
          <p:cNvSpPr>
            <a:spLocks noGrp="1"/>
          </p:cNvSpPr>
          <p:nvPr>
            <p:ph type="dt" sz="half" idx="10"/>
          </p:nvPr>
        </p:nvSpPr>
        <p:spPr/>
        <p:txBody>
          <a:bodyPr/>
          <a:lstStyle/>
          <a:p>
            <a:fld id="{B9AD240B-0784-4648-AE70-15C90DC7911F}" type="datetimeFigureOut">
              <a:rPr lang="en-CA" smtClean="0"/>
              <a:t>2020-01-20</a:t>
            </a:fld>
            <a:endParaRPr lang="en-CA"/>
          </a:p>
        </p:txBody>
      </p:sp>
      <p:sp>
        <p:nvSpPr>
          <p:cNvPr id="5" name="Footer Placeholder 4">
            <a:extLst>
              <a:ext uri="{FF2B5EF4-FFF2-40B4-BE49-F238E27FC236}">
                <a16:creationId xmlns:a16="http://schemas.microsoft.com/office/drawing/2014/main" id="{F00BB26B-BCBD-42D2-9F64-1ED08F6BF2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9E4CB13-3CC3-48D2-8055-15E0A68083DA}"/>
              </a:ext>
            </a:extLst>
          </p:cNvPr>
          <p:cNvSpPr>
            <a:spLocks noGrp="1"/>
          </p:cNvSpPr>
          <p:nvPr>
            <p:ph type="sldNum" sz="quarter" idx="12"/>
          </p:nvPr>
        </p:nvSpPr>
        <p:spPr/>
        <p:txBody>
          <a:bodyPr/>
          <a:lstStyle/>
          <a:p>
            <a:fld id="{A58CE2E5-DB83-4AB1-BEC0-9C9AF13E910F}" type="slidenum">
              <a:rPr lang="en-CA" smtClean="0"/>
              <a:t>‹#›</a:t>
            </a:fld>
            <a:endParaRPr lang="en-CA"/>
          </a:p>
        </p:txBody>
      </p:sp>
    </p:spTree>
    <p:extLst>
      <p:ext uri="{BB962C8B-B14F-4D97-AF65-F5344CB8AC3E}">
        <p14:creationId xmlns:p14="http://schemas.microsoft.com/office/powerpoint/2010/main" val="343560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233C3-784A-4258-9300-D38C45F83B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282A8D7F-5B8F-4C71-A309-E8B48F0BB6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DC3784-9736-42F1-8428-4368630E9F13}"/>
              </a:ext>
            </a:extLst>
          </p:cNvPr>
          <p:cNvSpPr>
            <a:spLocks noGrp="1"/>
          </p:cNvSpPr>
          <p:nvPr>
            <p:ph type="dt" sz="half" idx="10"/>
          </p:nvPr>
        </p:nvSpPr>
        <p:spPr/>
        <p:txBody>
          <a:bodyPr/>
          <a:lstStyle/>
          <a:p>
            <a:fld id="{B9AD240B-0784-4648-AE70-15C90DC7911F}" type="datetimeFigureOut">
              <a:rPr lang="en-CA" smtClean="0"/>
              <a:t>2020-01-20</a:t>
            </a:fld>
            <a:endParaRPr lang="en-CA"/>
          </a:p>
        </p:txBody>
      </p:sp>
      <p:sp>
        <p:nvSpPr>
          <p:cNvPr id="5" name="Footer Placeholder 4">
            <a:extLst>
              <a:ext uri="{FF2B5EF4-FFF2-40B4-BE49-F238E27FC236}">
                <a16:creationId xmlns:a16="http://schemas.microsoft.com/office/drawing/2014/main" id="{8688D691-3FD8-4CEE-8F0C-6B04954E650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319EE2A-1A44-409F-B882-358B798777B8}"/>
              </a:ext>
            </a:extLst>
          </p:cNvPr>
          <p:cNvSpPr>
            <a:spLocks noGrp="1"/>
          </p:cNvSpPr>
          <p:nvPr>
            <p:ph type="sldNum" sz="quarter" idx="12"/>
          </p:nvPr>
        </p:nvSpPr>
        <p:spPr/>
        <p:txBody>
          <a:bodyPr/>
          <a:lstStyle/>
          <a:p>
            <a:fld id="{A58CE2E5-DB83-4AB1-BEC0-9C9AF13E910F}" type="slidenum">
              <a:rPr lang="en-CA" smtClean="0"/>
              <a:t>‹#›</a:t>
            </a:fld>
            <a:endParaRPr lang="en-CA"/>
          </a:p>
        </p:txBody>
      </p:sp>
    </p:spTree>
    <p:extLst>
      <p:ext uri="{BB962C8B-B14F-4D97-AF65-F5344CB8AC3E}">
        <p14:creationId xmlns:p14="http://schemas.microsoft.com/office/powerpoint/2010/main" val="305025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6E112-1991-4569-A52C-E1D7521D724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CC833BF-CE28-422A-9EDC-79A48D624F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697B2A6E-B71C-4021-B5A0-A16C1A6CFA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5D528283-E8F0-4927-9136-9D28F63EAF70}"/>
              </a:ext>
            </a:extLst>
          </p:cNvPr>
          <p:cNvSpPr>
            <a:spLocks noGrp="1"/>
          </p:cNvSpPr>
          <p:nvPr>
            <p:ph type="dt" sz="half" idx="10"/>
          </p:nvPr>
        </p:nvSpPr>
        <p:spPr/>
        <p:txBody>
          <a:bodyPr/>
          <a:lstStyle/>
          <a:p>
            <a:fld id="{B9AD240B-0784-4648-AE70-15C90DC7911F}" type="datetimeFigureOut">
              <a:rPr lang="en-CA" smtClean="0"/>
              <a:t>2020-01-20</a:t>
            </a:fld>
            <a:endParaRPr lang="en-CA"/>
          </a:p>
        </p:txBody>
      </p:sp>
      <p:sp>
        <p:nvSpPr>
          <p:cNvPr id="6" name="Footer Placeholder 5">
            <a:extLst>
              <a:ext uri="{FF2B5EF4-FFF2-40B4-BE49-F238E27FC236}">
                <a16:creationId xmlns:a16="http://schemas.microsoft.com/office/drawing/2014/main" id="{B0A4CCAD-1E83-4A0F-9B60-69775C51C20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1B31B34-079F-4F0F-8C1F-FFE318536609}"/>
              </a:ext>
            </a:extLst>
          </p:cNvPr>
          <p:cNvSpPr>
            <a:spLocks noGrp="1"/>
          </p:cNvSpPr>
          <p:nvPr>
            <p:ph type="sldNum" sz="quarter" idx="12"/>
          </p:nvPr>
        </p:nvSpPr>
        <p:spPr/>
        <p:txBody>
          <a:bodyPr/>
          <a:lstStyle/>
          <a:p>
            <a:fld id="{A58CE2E5-DB83-4AB1-BEC0-9C9AF13E910F}" type="slidenum">
              <a:rPr lang="en-CA" smtClean="0"/>
              <a:t>‹#›</a:t>
            </a:fld>
            <a:endParaRPr lang="en-CA"/>
          </a:p>
        </p:txBody>
      </p:sp>
    </p:spTree>
    <p:extLst>
      <p:ext uri="{BB962C8B-B14F-4D97-AF65-F5344CB8AC3E}">
        <p14:creationId xmlns:p14="http://schemas.microsoft.com/office/powerpoint/2010/main" val="2036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EFF7A-17F4-4766-9B3C-6FD2ABC9D69F}"/>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7447F96-8FB5-4FE0-8EE6-465E0D3A2F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1DEF97-31EB-4F52-B784-24688B9EBC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6AB107F-6687-4631-A394-6DE639A3BB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6F5225-B5FE-4FEB-96C7-D13F33E4FA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CB2CC0A2-FCAF-4C5C-A1A6-487662B52D70}"/>
              </a:ext>
            </a:extLst>
          </p:cNvPr>
          <p:cNvSpPr>
            <a:spLocks noGrp="1"/>
          </p:cNvSpPr>
          <p:nvPr>
            <p:ph type="dt" sz="half" idx="10"/>
          </p:nvPr>
        </p:nvSpPr>
        <p:spPr/>
        <p:txBody>
          <a:bodyPr/>
          <a:lstStyle/>
          <a:p>
            <a:fld id="{B9AD240B-0784-4648-AE70-15C90DC7911F}" type="datetimeFigureOut">
              <a:rPr lang="en-CA" smtClean="0"/>
              <a:t>2020-01-20</a:t>
            </a:fld>
            <a:endParaRPr lang="en-CA"/>
          </a:p>
        </p:txBody>
      </p:sp>
      <p:sp>
        <p:nvSpPr>
          <p:cNvPr id="8" name="Footer Placeholder 7">
            <a:extLst>
              <a:ext uri="{FF2B5EF4-FFF2-40B4-BE49-F238E27FC236}">
                <a16:creationId xmlns:a16="http://schemas.microsoft.com/office/drawing/2014/main" id="{BF072DD5-F442-49C3-A33B-E29D77DA3FC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4DDFD3A-BAF5-453B-B34F-C043967BE4C3}"/>
              </a:ext>
            </a:extLst>
          </p:cNvPr>
          <p:cNvSpPr>
            <a:spLocks noGrp="1"/>
          </p:cNvSpPr>
          <p:nvPr>
            <p:ph type="sldNum" sz="quarter" idx="12"/>
          </p:nvPr>
        </p:nvSpPr>
        <p:spPr/>
        <p:txBody>
          <a:bodyPr/>
          <a:lstStyle/>
          <a:p>
            <a:fld id="{A58CE2E5-DB83-4AB1-BEC0-9C9AF13E910F}" type="slidenum">
              <a:rPr lang="en-CA" smtClean="0"/>
              <a:t>‹#›</a:t>
            </a:fld>
            <a:endParaRPr lang="en-CA"/>
          </a:p>
        </p:txBody>
      </p:sp>
    </p:spTree>
    <p:extLst>
      <p:ext uri="{BB962C8B-B14F-4D97-AF65-F5344CB8AC3E}">
        <p14:creationId xmlns:p14="http://schemas.microsoft.com/office/powerpoint/2010/main" val="2585089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29A9D-A308-447D-8786-045C2EBDAF3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60F36DD-A7B0-49BB-BD2D-343F6AD38A4C}"/>
              </a:ext>
            </a:extLst>
          </p:cNvPr>
          <p:cNvSpPr>
            <a:spLocks noGrp="1"/>
          </p:cNvSpPr>
          <p:nvPr>
            <p:ph type="dt" sz="half" idx="10"/>
          </p:nvPr>
        </p:nvSpPr>
        <p:spPr/>
        <p:txBody>
          <a:bodyPr/>
          <a:lstStyle/>
          <a:p>
            <a:fld id="{B9AD240B-0784-4648-AE70-15C90DC7911F}" type="datetimeFigureOut">
              <a:rPr lang="en-CA" smtClean="0"/>
              <a:t>2020-01-20</a:t>
            </a:fld>
            <a:endParaRPr lang="en-CA"/>
          </a:p>
        </p:txBody>
      </p:sp>
      <p:sp>
        <p:nvSpPr>
          <p:cNvPr id="4" name="Footer Placeholder 3">
            <a:extLst>
              <a:ext uri="{FF2B5EF4-FFF2-40B4-BE49-F238E27FC236}">
                <a16:creationId xmlns:a16="http://schemas.microsoft.com/office/drawing/2014/main" id="{B901898F-B8FC-4F1C-9978-4A6C535AEDE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702D73A6-F448-44D0-B545-2E57FE47B5FE}"/>
              </a:ext>
            </a:extLst>
          </p:cNvPr>
          <p:cNvSpPr>
            <a:spLocks noGrp="1"/>
          </p:cNvSpPr>
          <p:nvPr>
            <p:ph type="sldNum" sz="quarter" idx="12"/>
          </p:nvPr>
        </p:nvSpPr>
        <p:spPr/>
        <p:txBody>
          <a:bodyPr/>
          <a:lstStyle/>
          <a:p>
            <a:fld id="{A58CE2E5-DB83-4AB1-BEC0-9C9AF13E910F}" type="slidenum">
              <a:rPr lang="en-CA" smtClean="0"/>
              <a:t>‹#›</a:t>
            </a:fld>
            <a:endParaRPr lang="en-CA"/>
          </a:p>
        </p:txBody>
      </p:sp>
    </p:spTree>
    <p:extLst>
      <p:ext uri="{BB962C8B-B14F-4D97-AF65-F5344CB8AC3E}">
        <p14:creationId xmlns:p14="http://schemas.microsoft.com/office/powerpoint/2010/main" val="2153425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90859D-E524-4679-B00D-2DC2E7C82BED}"/>
              </a:ext>
            </a:extLst>
          </p:cNvPr>
          <p:cNvSpPr>
            <a:spLocks noGrp="1"/>
          </p:cNvSpPr>
          <p:nvPr>
            <p:ph type="dt" sz="half" idx="10"/>
          </p:nvPr>
        </p:nvSpPr>
        <p:spPr/>
        <p:txBody>
          <a:bodyPr/>
          <a:lstStyle/>
          <a:p>
            <a:fld id="{B9AD240B-0784-4648-AE70-15C90DC7911F}" type="datetimeFigureOut">
              <a:rPr lang="en-CA" smtClean="0"/>
              <a:t>2020-01-20</a:t>
            </a:fld>
            <a:endParaRPr lang="en-CA"/>
          </a:p>
        </p:txBody>
      </p:sp>
      <p:sp>
        <p:nvSpPr>
          <p:cNvPr id="3" name="Footer Placeholder 2">
            <a:extLst>
              <a:ext uri="{FF2B5EF4-FFF2-40B4-BE49-F238E27FC236}">
                <a16:creationId xmlns:a16="http://schemas.microsoft.com/office/drawing/2014/main" id="{A416BC9C-1DB4-4689-8C81-68F9084D714A}"/>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66FB57A9-1092-4338-BF58-56872CB9EEAF}"/>
              </a:ext>
            </a:extLst>
          </p:cNvPr>
          <p:cNvSpPr>
            <a:spLocks noGrp="1"/>
          </p:cNvSpPr>
          <p:nvPr>
            <p:ph type="sldNum" sz="quarter" idx="12"/>
          </p:nvPr>
        </p:nvSpPr>
        <p:spPr/>
        <p:txBody>
          <a:bodyPr/>
          <a:lstStyle/>
          <a:p>
            <a:fld id="{A58CE2E5-DB83-4AB1-BEC0-9C9AF13E910F}" type="slidenum">
              <a:rPr lang="en-CA" smtClean="0"/>
              <a:t>‹#›</a:t>
            </a:fld>
            <a:endParaRPr lang="en-CA"/>
          </a:p>
        </p:txBody>
      </p:sp>
    </p:spTree>
    <p:extLst>
      <p:ext uri="{BB962C8B-B14F-4D97-AF65-F5344CB8AC3E}">
        <p14:creationId xmlns:p14="http://schemas.microsoft.com/office/powerpoint/2010/main" val="1217415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3BB65-0263-48CD-9345-89E27EFF3A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5858E0F-D793-4A08-987D-02A6EB0012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0829A212-8140-4FEB-BF07-97F4CC9BBE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49CB63-C08D-443D-B03C-2A05523427C3}"/>
              </a:ext>
            </a:extLst>
          </p:cNvPr>
          <p:cNvSpPr>
            <a:spLocks noGrp="1"/>
          </p:cNvSpPr>
          <p:nvPr>
            <p:ph type="dt" sz="half" idx="10"/>
          </p:nvPr>
        </p:nvSpPr>
        <p:spPr/>
        <p:txBody>
          <a:bodyPr/>
          <a:lstStyle/>
          <a:p>
            <a:fld id="{B9AD240B-0784-4648-AE70-15C90DC7911F}" type="datetimeFigureOut">
              <a:rPr lang="en-CA" smtClean="0"/>
              <a:t>2020-01-20</a:t>
            </a:fld>
            <a:endParaRPr lang="en-CA"/>
          </a:p>
        </p:txBody>
      </p:sp>
      <p:sp>
        <p:nvSpPr>
          <p:cNvPr id="6" name="Footer Placeholder 5">
            <a:extLst>
              <a:ext uri="{FF2B5EF4-FFF2-40B4-BE49-F238E27FC236}">
                <a16:creationId xmlns:a16="http://schemas.microsoft.com/office/drawing/2014/main" id="{551BB07F-AC3C-4E38-859E-F5C86040E79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06DABBA-AFC9-4843-A5CF-A6AF7CE90BF4}"/>
              </a:ext>
            </a:extLst>
          </p:cNvPr>
          <p:cNvSpPr>
            <a:spLocks noGrp="1"/>
          </p:cNvSpPr>
          <p:nvPr>
            <p:ph type="sldNum" sz="quarter" idx="12"/>
          </p:nvPr>
        </p:nvSpPr>
        <p:spPr/>
        <p:txBody>
          <a:bodyPr/>
          <a:lstStyle/>
          <a:p>
            <a:fld id="{A58CE2E5-DB83-4AB1-BEC0-9C9AF13E910F}" type="slidenum">
              <a:rPr lang="en-CA" smtClean="0"/>
              <a:t>‹#›</a:t>
            </a:fld>
            <a:endParaRPr lang="en-CA"/>
          </a:p>
        </p:txBody>
      </p:sp>
    </p:spTree>
    <p:extLst>
      <p:ext uri="{BB962C8B-B14F-4D97-AF65-F5344CB8AC3E}">
        <p14:creationId xmlns:p14="http://schemas.microsoft.com/office/powerpoint/2010/main" val="2931920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67570-EABC-4075-BB5F-2963BB473D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A0A827C2-9B52-4117-AB8A-FE5881C617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A6FDE77C-E008-4B3A-8A46-8A712FE69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37B212-71CE-4F4B-A873-0C24CEE34F44}"/>
              </a:ext>
            </a:extLst>
          </p:cNvPr>
          <p:cNvSpPr>
            <a:spLocks noGrp="1"/>
          </p:cNvSpPr>
          <p:nvPr>
            <p:ph type="dt" sz="half" idx="10"/>
          </p:nvPr>
        </p:nvSpPr>
        <p:spPr/>
        <p:txBody>
          <a:bodyPr/>
          <a:lstStyle/>
          <a:p>
            <a:fld id="{B9AD240B-0784-4648-AE70-15C90DC7911F}" type="datetimeFigureOut">
              <a:rPr lang="en-CA" smtClean="0"/>
              <a:t>2020-01-20</a:t>
            </a:fld>
            <a:endParaRPr lang="en-CA"/>
          </a:p>
        </p:txBody>
      </p:sp>
      <p:sp>
        <p:nvSpPr>
          <p:cNvPr id="6" name="Footer Placeholder 5">
            <a:extLst>
              <a:ext uri="{FF2B5EF4-FFF2-40B4-BE49-F238E27FC236}">
                <a16:creationId xmlns:a16="http://schemas.microsoft.com/office/drawing/2014/main" id="{C285E41B-0BA9-49F7-8DE4-D7112D4E9BC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B8E392F-2FA1-45CE-9C33-383E0D557012}"/>
              </a:ext>
            </a:extLst>
          </p:cNvPr>
          <p:cNvSpPr>
            <a:spLocks noGrp="1"/>
          </p:cNvSpPr>
          <p:nvPr>
            <p:ph type="sldNum" sz="quarter" idx="12"/>
          </p:nvPr>
        </p:nvSpPr>
        <p:spPr/>
        <p:txBody>
          <a:bodyPr/>
          <a:lstStyle/>
          <a:p>
            <a:fld id="{A58CE2E5-DB83-4AB1-BEC0-9C9AF13E910F}" type="slidenum">
              <a:rPr lang="en-CA" smtClean="0"/>
              <a:t>‹#›</a:t>
            </a:fld>
            <a:endParaRPr lang="en-CA"/>
          </a:p>
        </p:txBody>
      </p:sp>
    </p:spTree>
    <p:extLst>
      <p:ext uri="{BB962C8B-B14F-4D97-AF65-F5344CB8AC3E}">
        <p14:creationId xmlns:p14="http://schemas.microsoft.com/office/powerpoint/2010/main" val="2359265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2476">
              <a:schemeClr val="accent1">
                <a:lumMod val="60000"/>
                <a:lumOff val="4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60A362-B547-4A0E-9972-2C6800DD63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469836B-F518-4366-84E9-720BD46220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3556EFB-8F64-4065-97E0-12B8D672BE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D240B-0784-4648-AE70-15C90DC7911F}" type="datetimeFigureOut">
              <a:rPr lang="en-CA" smtClean="0"/>
              <a:t>2020-01-20</a:t>
            </a:fld>
            <a:endParaRPr lang="en-CA"/>
          </a:p>
        </p:txBody>
      </p:sp>
      <p:sp>
        <p:nvSpPr>
          <p:cNvPr id="5" name="Footer Placeholder 4">
            <a:extLst>
              <a:ext uri="{FF2B5EF4-FFF2-40B4-BE49-F238E27FC236}">
                <a16:creationId xmlns:a16="http://schemas.microsoft.com/office/drawing/2014/main" id="{B8E0C4B8-FA0E-4BE4-8976-F2AA123E91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46346328-C583-4C2C-9E4B-F0C08BB8B4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CE2E5-DB83-4AB1-BEC0-9C9AF13E910F}" type="slidenum">
              <a:rPr lang="en-CA" smtClean="0"/>
              <a:t>‹#›</a:t>
            </a:fld>
            <a:endParaRPr lang="en-CA"/>
          </a:p>
        </p:txBody>
      </p:sp>
    </p:spTree>
    <p:extLst>
      <p:ext uri="{BB962C8B-B14F-4D97-AF65-F5344CB8AC3E}">
        <p14:creationId xmlns:p14="http://schemas.microsoft.com/office/powerpoint/2010/main" val="12690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9500" y="317500"/>
            <a:ext cx="9588500" cy="3192463"/>
          </a:xfrm>
        </p:spPr>
        <p:txBody>
          <a:bodyPr>
            <a:noAutofit/>
          </a:bodyPr>
          <a:lstStyle/>
          <a:p>
            <a:r>
              <a:rPr lang="fr-CA" sz="4000" b="1" dirty="0"/>
              <a:t>N.B. : Cette présentation a eu lieu dans le cadre du Colloque sur le droit de la famille et la violence conjugale des 8 et 9 octobre 2019, </a:t>
            </a:r>
            <a:r>
              <a:rPr lang="fr-CA" sz="4000" b="1" dirty="0" smtClean="0"/>
              <a:t>organisé par l’</a:t>
            </a:r>
            <a:r>
              <a:rPr lang="fr-CA" sz="4000" b="1" dirty="0" err="1" smtClean="0"/>
              <a:t>AOcVF</a:t>
            </a:r>
            <a:r>
              <a:rPr lang="fr-CA" sz="4000" b="1" dirty="0" smtClean="0"/>
              <a:t>, au Centre </a:t>
            </a:r>
            <a:r>
              <a:rPr lang="fr-CA" sz="4000" b="1" dirty="0"/>
              <a:t>Shaw, </a:t>
            </a:r>
            <a:r>
              <a:rPr lang="fr-CA" sz="4000" b="1" dirty="0" smtClean="0"/>
              <a:t>à Ottawa</a:t>
            </a:r>
            <a:r>
              <a:rPr lang="fr-CA" sz="4000" b="1" dirty="0"/>
              <a:t>, ON</a:t>
            </a:r>
            <a:endParaRPr lang="fr-CA" sz="4000" dirty="0"/>
          </a:p>
        </p:txBody>
      </p:sp>
      <p:sp>
        <p:nvSpPr>
          <p:cNvPr id="3" name="Sous-titre 2"/>
          <p:cNvSpPr>
            <a:spLocks noGrp="1"/>
          </p:cNvSpPr>
          <p:nvPr>
            <p:ph type="subTitle" idx="1"/>
          </p:nvPr>
        </p:nvSpPr>
        <p:spPr>
          <a:xfrm>
            <a:off x="571500" y="3886200"/>
            <a:ext cx="11150600" cy="2463800"/>
          </a:xfrm>
        </p:spPr>
        <p:txBody>
          <a:bodyPr>
            <a:normAutofit/>
          </a:bodyPr>
          <a:lstStyle/>
          <a:p>
            <a:pPr marL="342900" indent="-342900" algn="l">
              <a:buFont typeface="Arial" panose="020B0604020202020204" pitchFamily="34" charset="0"/>
              <a:buChar char="•"/>
            </a:pPr>
            <a:r>
              <a:rPr lang="fr-CA" dirty="0"/>
              <a:t>Le contenu de cette présentation est la propriété de </a:t>
            </a:r>
            <a:r>
              <a:rPr lang="fr-CA" dirty="0" smtClean="0"/>
              <a:t>Me Julie Guindon, et a été donnée lors du panel intitulé </a:t>
            </a:r>
            <a:r>
              <a:rPr lang="fr-CA" b="1" i="1" dirty="0"/>
              <a:t>Les concepts d'intérêt véritable de l'enfant et d'aliénation parentale en contexte de violence conjugale: accès à la justice et </a:t>
            </a:r>
            <a:r>
              <a:rPr lang="fr-CA" b="1" i="1" dirty="0" smtClean="0"/>
              <a:t>implications</a:t>
            </a:r>
            <a:r>
              <a:rPr lang="fr-CA" i="1" dirty="0" smtClean="0"/>
              <a:t>, </a:t>
            </a:r>
            <a:r>
              <a:rPr lang="fr-CA" dirty="0"/>
              <a:t>le 9 octobre 2019 à </a:t>
            </a:r>
            <a:r>
              <a:rPr lang="fr-CA" dirty="0" smtClean="0"/>
              <a:t>8 </a:t>
            </a:r>
            <a:r>
              <a:rPr lang="fr-CA" smtClean="0"/>
              <a:t>h 45.</a:t>
            </a:r>
            <a:endParaRPr lang="fr-CA" dirty="0" smtClean="0"/>
          </a:p>
          <a:p>
            <a:pPr marL="342900" indent="-342900" algn="l">
              <a:buFont typeface="Arial" panose="020B0604020202020204" pitchFamily="34" charset="0"/>
              <a:buChar char="•"/>
            </a:pPr>
            <a:r>
              <a:rPr lang="en-US" dirty="0" err="1" smtClean="0"/>
              <a:t>Veuillez</a:t>
            </a:r>
            <a:r>
              <a:rPr lang="en-US" dirty="0" smtClean="0"/>
              <a:t> la </a:t>
            </a:r>
            <a:r>
              <a:rPr lang="en-US" dirty="0" err="1"/>
              <a:t>contacter</a:t>
            </a:r>
            <a:r>
              <a:rPr lang="en-US" dirty="0"/>
              <a:t> pour </a:t>
            </a:r>
            <a:r>
              <a:rPr lang="en-US" dirty="0" err="1"/>
              <a:t>toute</a:t>
            </a:r>
            <a:r>
              <a:rPr lang="en-US" dirty="0"/>
              <a:t> redistribution </a:t>
            </a:r>
            <a:r>
              <a:rPr lang="en-US" dirty="0" err="1"/>
              <a:t>liée</a:t>
            </a:r>
            <a:r>
              <a:rPr lang="en-US" dirty="0"/>
              <a:t> au </a:t>
            </a:r>
            <a:r>
              <a:rPr lang="en-US" dirty="0" err="1"/>
              <a:t>contenu</a:t>
            </a:r>
            <a:r>
              <a:rPr lang="en-US" dirty="0"/>
              <a:t> de </a:t>
            </a:r>
            <a:r>
              <a:rPr lang="en-US" dirty="0" err="1"/>
              <a:t>cette</a:t>
            </a:r>
            <a:r>
              <a:rPr lang="en-US" dirty="0"/>
              <a:t> </a:t>
            </a:r>
            <a:r>
              <a:rPr lang="en-US" dirty="0" err="1"/>
              <a:t>présentation</a:t>
            </a:r>
            <a:r>
              <a:rPr lang="en-US" dirty="0"/>
              <a:t>.</a:t>
            </a:r>
          </a:p>
          <a:p>
            <a:endParaRPr lang="fr-CA" dirty="0"/>
          </a:p>
          <a:p>
            <a:endParaRPr lang="fr-CA" dirty="0"/>
          </a:p>
        </p:txBody>
      </p:sp>
    </p:spTree>
    <p:extLst>
      <p:ext uri="{BB962C8B-B14F-4D97-AF65-F5344CB8AC3E}">
        <p14:creationId xmlns:p14="http://schemas.microsoft.com/office/powerpoint/2010/main" val="2993360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FEC41-8065-4606-95E4-72213B196FD4}"/>
              </a:ext>
            </a:extLst>
          </p:cNvPr>
          <p:cNvSpPr>
            <a:spLocks noGrp="1"/>
          </p:cNvSpPr>
          <p:nvPr>
            <p:ph type="title"/>
          </p:nvPr>
        </p:nvSpPr>
        <p:spPr>
          <a:xfrm>
            <a:off x="838200" y="147711"/>
            <a:ext cx="10515600" cy="1325563"/>
          </a:xfrm>
        </p:spPr>
        <p:txBody>
          <a:bodyPr/>
          <a:lstStyle/>
          <a:p>
            <a:pPr algn="ctr"/>
            <a:r>
              <a:rPr lang="fr-CA" dirty="0">
                <a:latin typeface="Arial Black" panose="020B0A04020102020204" pitchFamily="34" charset="0"/>
              </a:rPr>
              <a:t>Solutions qui arrivent…</a:t>
            </a:r>
            <a:endParaRPr lang="en-CA" dirty="0"/>
          </a:p>
        </p:txBody>
      </p:sp>
      <p:sp>
        <p:nvSpPr>
          <p:cNvPr id="3" name="Content Placeholder 2">
            <a:extLst>
              <a:ext uri="{FF2B5EF4-FFF2-40B4-BE49-F238E27FC236}">
                <a16:creationId xmlns:a16="http://schemas.microsoft.com/office/drawing/2014/main" id="{9AA4A9DF-9D85-431E-B1A7-C0508E2932A6}"/>
              </a:ext>
            </a:extLst>
          </p:cNvPr>
          <p:cNvSpPr>
            <a:spLocks noGrp="1"/>
          </p:cNvSpPr>
          <p:nvPr>
            <p:ph idx="1"/>
          </p:nvPr>
        </p:nvSpPr>
        <p:spPr>
          <a:xfrm>
            <a:off x="225083" y="1209822"/>
            <a:ext cx="11966917" cy="5500467"/>
          </a:xfrm>
        </p:spPr>
        <p:txBody>
          <a:bodyPr>
            <a:normAutofit fontScale="92500" lnSpcReduction="20000"/>
          </a:bodyPr>
          <a:lstStyle/>
          <a:p>
            <a:pPr>
              <a:lnSpc>
                <a:spcPct val="120000"/>
              </a:lnSpc>
            </a:pPr>
            <a:r>
              <a:rPr lang="fr-CA" dirty="0">
                <a:latin typeface="Arial" panose="020B0604020202020204" pitchFamily="34" charset="0"/>
                <a:cs typeface="Arial" panose="020B0604020202020204" pitchFamily="34" charset="0"/>
              </a:rPr>
              <a:t>Les facteurs qui sont à considérés ont également changés pour inclure particulièrement la violence familiale:</a:t>
            </a:r>
          </a:p>
          <a:p>
            <a:pPr marL="0" indent="0">
              <a:lnSpc>
                <a:spcPct val="120000"/>
              </a:lnSpc>
              <a:buNone/>
            </a:pPr>
            <a:r>
              <a:rPr lang="fr-FR" b="1" dirty="0">
                <a:latin typeface="Arial" panose="020B0604020202020204" pitchFamily="34" charset="0"/>
                <a:cs typeface="Arial" panose="020B0604020202020204" pitchFamily="34" charset="0"/>
              </a:rPr>
              <a:t>Facteurs relatifs à la violence familiale</a:t>
            </a:r>
          </a:p>
          <a:p>
            <a:pPr>
              <a:lnSpc>
                <a:spcPct val="120000"/>
              </a:lnSpc>
            </a:pPr>
            <a:r>
              <a:rPr lang="fr-FR" b="1" dirty="0">
                <a:latin typeface="Arial" panose="020B0604020202020204" pitchFamily="34" charset="0"/>
                <a:cs typeface="Arial" panose="020B0604020202020204" pitchFamily="34" charset="0"/>
              </a:rPr>
              <a:t>(4) </a:t>
            </a:r>
            <a:r>
              <a:rPr lang="fr-FR" dirty="0">
                <a:latin typeface="Arial" panose="020B0604020202020204" pitchFamily="34" charset="0"/>
                <a:cs typeface="Arial" panose="020B0604020202020204" pitchFamily="34" charset="0"/>
              </a:rPr>
              <a:t>Lorsqu’il examine, au titre de l’alinéa (3)j), les effets de la violence familiale, le tribunal tient compte des facteurs suivants :</a:t>
            </a:r>
          </a:p>
          <a:p>
            <a:pPr>
              <a:lnSpc>
                <a:spcPct val="120000"/>
              </a:lnSpc>
            </a:pPr>
            <a:r>
              <a:rPr lang="fr-FR" b="1" dirty="0">
                <a:latin typeface="Arial" panose="020B0604020202020204" pitchFamily="34" charset="0"/>
                <a:cs typeface="Arial" panose="020B0604020202020204" pitchFamily="34" charset="0"/>
              </a:rPr>
              <a:t>a) </a:t>
            </a:r>
            <a:r>
              <a:rPr lang="fr-FR" dirty="0">
                <a:latin typeface="Arial" panose="020B0604020202020204" pitchFamily="34" charset="0"/>
                <a:cs typeface="Arial" panose="020B0604020202020204" pitchFamily="34" charset="0"/>
              </a:rPr>
              <a:t>la nature, la gravité et la fréquence de la violence familiale, ainsi que le moment où elle a eu lieu;</a:t>
            </a:r>
          </a:p>
          <a:p>
            <a:pPr>
              <a:lnSpc>
                <a:spcPct val="120000"/>
              </a:lnSpc>
            </a:pPr>
            <a:r>
              <a:rPr lang="fr-FR" b="1" dirty="0">
                <a:latin typeface="Arial" panose="020B0604020202020204" pitchFamily="34" charset="0"/>
                <a:cs typeface="Arial" panose="020B0604020202020204" pitchFamily="34" charset="0"/>
              </a:rPr>
              <a:t>b) </a:t>
            </a:r>
            <a:r>
              <a:rPr lang="fr-FR" dirty="0">
                <a:latin typeface="Arial" panose="020B0604020202020204" pitchFamily="34" charset="0"/>
                <a:cs typeface="Arial" panose="020B0604020202020204" pitchFamily="34" charset="0"/>
              </a:rPr>
              <a:t>le fait qu’une personne tende ou non à avoir, par son aspect cumulatif, un comportement coercitif et dominant à l’égard d’un membre de la famille;</a:t>
            </a:r>
          </a:p>
          <a:p>
            <a:pPr>
              <a:lnSpc>
                <a:spcPct val="120000"/>
              </a:lnSpc>
            </a:pPr>
            <a:r>
              <a:rPr lang="fr-FR" b="1" dirty="0">
                <a:latin typeface="Arial" panose="020B0604020202020204" pitchFamily="34" charset="0"/>
                <a:cs typeface="Arial" panose="020B0604020202020204" pitchFamily="34" charset="0"/>
              </a:rPr>
              <a:t>c) </a:t>
            </a:r>
            <a:r>
              <a:rPr lang="fr-FR" dirty="0">
                <a:latin typeface="Arial" panose="020B0604020202020204" pitchFamily="34" charset="0"/>
                <a:cs typeface="Arial" panose="020B0604020202020204" pitchFamily="34" charset="0"/>
              </a:rPr>
              <a:t>le fait que la violence familiale soit ou non dirigée contre l’enfant ou le fait que celui-ci soit ou non exposé directement ou indirectement à la violence familiale;</a:t>
            </a:r>
          </a:p>
          <a:p>
            <a:endParaRPr lang="fr-CA" dirty="0"/>
          </a:p>
          <a:p>
            <a:endParaRPr lang="en-CA" dirty="0"/>
          </a:p>
        </p:txBody>
      </p:sp>
    </p:spTree>
    <p:extLst>
      <p:ext uri="{BB962C8B-B14F-4D97-AF65-F5344CB8AC3E}">
        <p14:creationId xmlns:p14="http://schemas.microsoft.com/office/powerpoint/2010/main" val="287391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EC26A-7600-421C-890F-5DA942B38BB6}"/>
              </a:ext>
            </a:extLst>
          </p:cNvPr>
          <p:cNvSpPr>
            <a:spLocks noGrp="1"/>
          </p:cNvSpPr>
          <p:nvPr>
            <p:ph type="title"/>
          </p:nvPr>
        </p:nvSpPr>
        <p:spPr/>
        <p:txBody>
          <a:bodyPr/>
          <a:lstStyle/>
          <a:p>
            <a:pPr algn="ctr"/>
            <a:r>
              <a:rPr lang="fr-CA" dirty="0">
                <a:latin typeface="Arial Black" panose="020B0A04020102020204" pitchFamily="34" charset="0"/>
              </a:rPr>
              <a:t>Solutions qui arrivent…</a:t>
            </a:r>
            <a:endParaRPr lang="en-CA" dirty="0"/>
          </a:p>
        </p:txBody>
      </p:sp>
      <p:sp>
        <p:nvSpPr>
          <p:cNvPr id="3" name="Content Placeholder 2">
            <a:extLst>
              <a:ext uri="{FF2B5EF4-FFF2-40B4-BE49-F238E27FC236}">
                <a16:creationId xmlns:a16="http://schemas.microsoft.com/office/drawing/2014/main" id="{C0B8FE3E-1DF3-4DA9-B26A-CBCBFA6BE9D7}"/>
              </a:ext>
            </a:extLst>
          </p:cNvPr>
          <p:cNvSpPr>
            <a:spLocks noGrp="1"/>
          </p:cNvSpPr>
          <p:nvPr>
            <p:ph idx="1"/>
          </p:nvPr>
        </p:nvSpPr>
        <p:spPr>
          <a:xfrm>
            <a:off x="838200" y="1406769"/>
            <a:ext cx="10515600" cy="4770194"/>
          </a:xfrm>
        </p:spPr>
        <p:txBody>
          <a:bodyPr>
            <a:normAutofit fontScale="92500" lnSpcReduction="20000"/>
          </a:bodyPr>
          <a:lstStyle/>
          <a:p>
            <a:pPr>
              <a:lnSpc>
                <a:spcPct val="110000"/>
              </a:lnSpc>
            </a:pPr>
            <a:r>
              <a:rPr lang="fr-FR" b="1" dirty="0">
                <a:latin typeface="Arial" panose="020B0604020202020204" pitchFamily="34" charset="0"/>
                <a:cs typeface="Arial" panose="020B0604020202020204" pitchFamily="34" charset="0"/>
              </a:rPr>
              <a:t>d) </a:t>
            </a:r>
            <a:r>
              <a:rPr lang="fr-FR" dirty="0">
                <a:latin typeface="Arial" panose="020B0604020202020204" pitchFamily="34" charset="0"/>
                <a:cs typeface="Arial" panose="020B0604020202020204" pitchFamily="34" charset="0"/>
              </a:rPr>
              <a:t>le tort physique, affectif ou psychologique causé à l’enfant ou le risque qu’un tel tort lui soit causé;</a:t>
            </a:r>
          </a:p>
          <a:p>
            <a:pPr>
              <a:lnSpc>
                <a:spcPct val="110000"/>
              </a:lnSpc>
            </a:pPr>
            <a:r>
              <a:rPr lang="fr-FR" b="1" dirty="0">
                <a:latin typeface="Arial" panose="020B0604020202020204" pitchFamily="34" charset="0"/>
                <a:cs typeface="Arial" panose="020B0604020202020204" pitchFamily="34" charset="0"/>
              </a:rPr>
              <a:t>e) </a:t>
            </a:r>
            <a:r>
              <a:rPr lang="fr-FR" dirty="0">
                <a:latin typeface="Arial" panose="020B0604020202020204" pitchFamily="34" charset="0"/>
                <a:cs typeface="Arial" panose="020B0604020202020204" pitchFamily="34" charset="0"/>
              </a:rPr>
              <a:t>le fait que la sécurité de l’enfant ou d’un autre membre de la famille soit ou non compromise;</a:t>
            </a:r>
          </a:p>
          <a:p>
            <a:pPr>
              <a:lnSpc>
                <a:spcPct val="110000"/>
              </a:lnSpc>
            </a:pPr>
            <a:r>
              <a:rPr lang="fr-FR" b="1" dirty="0">
                <a:latin typeface="Arial" panose="020B0604020202020204" pitchFamily="34" charset="0"/>
                <a:cs typeface="Arial" panose="020B0604020202020204" pitchFamily="34" charset="0"/>
              </a:rPr>
              <a:t>f) </a:t>
            </a:r>
            <a:r>
              <a:rPr lang="fr-FR" dirty="0">
                <a:latin typeface="Arial" panose="020B0604020202020204" pitchFamily="34" charset="0"/>
                <a:cs typeface="Arial" panose="020B0604020202020204" pitchFamily="34" charset="0"/>
              </a:rPr>
              <a:t>le fait que la violence familiale amène l’enfant ou un autre membre de la famille à craindre pour sa sécurité ou celle d’une autre personne;</a:t>
            </a:r>
          </a:p>
          <a:p>
            <a:pPr>
              <a:lnSpc>
                <a:spcPct val="110000"/>
              </a:lnSpc>
            </a:pPr>
            <a:r>
              <a:rPr lang="fr-FR" b="1" dirty="0">
                <a:latin typeface="Arial" panose="020B0604020202020204" pitchFamily="34" charset="0"/>
                <a:cs typeface="Arial" panose="020B0604020202020204" pitchFamily="34" charset="0"/>
              </a:rPr>
              <a:t>g) </a:t>
            </a:r>
            <a:r>
              <a:rPr lang="fr-FR" dirty="0">
                <a:latin typeface="Arial" panose="020B0604020202020204" pitchFamily="34" charset="0"/>
                <a:cs typeface="Arial" panose="020B0604020202020204" pitchFamily="34" charset="0"/>
              </a:rPr>
              <a:t>la prise de mesures par l’auteur de la violence familiale pour prévenir de futurs épisodes de violence familiale et pour améliorer sa capacité à prendre soin de l’enfant et à répondre à ses besoins;</a:t>
            </a:r>
          </a:p>
          <a:p>
            <a:pPr>
              <a:lnSpc>
                <a:spcPct val="110000"/>
              </a:lnSpc>
            </a:pPr>
            <a:r>
              <a:rPr lang="fr-FR" b="1" dirty="0">
                <a:latin typeface="Arial" panose="020B0604020202020204" pitchFamily="34" charset="0"/>
                <a:cs typeface="Arial" panose="020B0604020202020204" pitchFamily="34" charset="0"/>
              </a:rPr>
              <a:t>h) </a:t>
            </a:r>
            <a:r>
              <a:rPr lang="fr-FR" dirty="0">
                <a:latin typeface="Arial" panose="020B0604020202020204" pitchFamily="34" charset="0"/>
                <a:cs typeface="Arial" panose="020B0604020202020204" pitchFamily="34" charset="0"/>
              </a:rPr>
              <a:t>tout autre facteur pertinent.</a:t>
            </a:r>
          </a:p>
          <a:p>
            <a:endParaRPr lang="en-CA" dirty="0"/>
          </a:p>
        </p:txBody>
      </p:sp>
    </p:spTree>
    <p:extLst>
      <p:ext uri="{BB962C8B-B14F-4D97-AF65-F5344CB8AC3E}">
        <p14:creationId xmlns:p14="http://schemas.microsoft.com/office/powerpoint/2010/main" val="2327977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0DF81-2E10-4686-BFCD-6BD1D0547927}"/>
              </a:ext>
            </a:extLst>
          </p:cNvPr>
          <p:cNvSpPr>
            <a:spLocks noGrp="1"/>
          </p:cNvSpPr>
          <p:nvPr>
            <p:ph type="title"/>
          </p:nvPr>
        </p:nvSpPr>
        <p:spPr/>
        <p:txBody>
          <a:bodyPr/>
          <a:lstStyle/>
          <a:p>
            <a:pPr algn="ctr"/>
            <a:r>
              <a:rPr lang="fr-CA" dirty="0">
                <a:latin typeface="Arial Black" panose="020B0A04020102020204" pitchFamily="34" charset="0"/>
              </a:rPr>
              <a:t>Théorie de la violence familiale</a:t>
            </a:r>
            <a:endParaRPr lang="en-CA" dirty="0">
              <a:latin typeface="Arial Black" panose="020B0A04020102020204" pitchFamily="34" charset="0"/>
            </a:endParaRPr>
          </a:p>
        </p:txBody>
      </p:sp>
      <p:sp>
        <p:nvSpPr>
          <p:cNvPr id="3" name="Content Placeholder 2">
            <a:extLst>
              <a:ext uri="{FF2B5EF4-FFF2-40B4-BE49-F238E27FC236}">
                <a16:creationId xmlns:a16="http://schemas.microsoft.com/office/drawing/2014/main" id="{174FD8A8-36CB-4FB4-A721-470194A1E555}"/>
              </a:ext>
            </a:extLst>
          </p:cNvPr>
          <p:cNvSpPr>
            <a:spLocks noGrp="1"/>
          </p:cNvSpPr>
          <p:nvPr>
            <p:ph idx="1"/>
          </p:nvPr>
        </p:nvSpPr>
        <p:spPr/>
        <p:txBody>
          <a:bodyPr>
            <a:normAutofit/>
          </a:bodyPr>
          <a:lstStyle/>
          <a:p>
            <a:pPr>
              <a:lnSpc>
                <a:spcPct val="100000"/>
              </a:lnSpc>
            </a:pPr>
            <a:r>
              <a:rPr lang="fr-CA" dirty="0"/>
              <a:t>  </a:t>
            </a:r>
            <a:r>
              <a:rPr lang="fr-CA" b="1" i="1" u="sng" dirty="0">
                <a:solidFill>
                  <a:srgbClr val="CC0099"/>
                </a:solidFill>
                <a:latin typeface="Arial" panose="020B0604020202020204" pitchFamily="34" charset="0"/>
                <a:cs typeface="Arial" panose="020B0604020202020204" pitchFamily="34" charset="0"/>
              </a:rPr>
              <a:t>Les silos séparés, </a:t>
            </a:r>
            <a:r>
              <a:rPr lang="fr-CA" dirty="0">
                <a:latin typeface="Arial" panose="020B0604020202020204" pitchFamily="34" charset="0"/>
                <a:cs typeface="Arial" panose="020B0604020202020204" pitchFamily="34" charset="0"/>
              </a:rPr>
              <a:t>proposition selon laquelle :</a:t>
            </a:r>
          </a:p>
          <a:p>
            <a:pPr lvl="1">
              <a:lnSpc>
                <a:spcPct val="100000"/>
              </a:lnSpc>
            </a:pPr>
            <a:r>
              <a:rPr lang="fr-CA" dirty="0">
                <a:latin typeface="Arial" panose="020B0604020202020204" pitchFamily="34" charset="0"/>
                <a:cs typeface="Arial" panose="020B0604020202020204" pitchFamily="34" charset="0"/>
              </a:rPr>
              <a:t>Le père qui est physiquement et psychologiquement violent envers la mère des enfants peut toujours être un bon père parce que l’abus envers la mère n’est pas la même que l’abus envers les enfants. </a:t>
            </a:r>
          </a:p>
          <a:p>
            <a:pPr marL="457200" lvl="1" indent="0">
              <a:lnSpc>
                <a:spcPct val="100000"/>
              </a:lnSpc>
              <a:buNone/>
            </a:pPr>
            <a:endParaRPr lang="fr-CA" dirty="0">
              <a:latin typeface="Arial" panose="020B0604020202020204" pitchFamily="34" charset="0"/>
              <a:cs typeface="Arial" panose="020B0604020202020204" pitchFamily="34" charset="0"/>
            </a:endParaRPr>
          </a:p>
          <a:p>
            <a:pPr lvl="1">
              <a:lnSpc>
                <a:spcPct val="100000"/>
              </a:lnSpc>
            </a:pPr>
            <a:r>
              <a:rPr lang="fr-CA" dirty="0">
                <a:latin typeface="Arial" panose="020B0604020202020204" pitchFamily="34" charset="0"/>
                <a:cs typeface="Arial" panose="020B0604020202020204" pitchFamily="34" charset="0"/>
              </a:rPr>
              <a:t>En d’autres mots la mère occupe un silo séparé de celui des enfants.</a:t>
            </a:r>
          </a:p>
          <a:p>
            <a:pPr marL="457200" lvl="1" indent="0">
              <a:lnSpc>
                <a:spcPct val="100000"/>
              </a:lnSpc>
              <a:buNone/>
            </a:pPr>
            <a:endParaRPr lang="fr-CA" dirty="0">
              <a:latin typeface="Arial" panose="020B0604020202020204" pitchFamily="34" charset="0"/>
              <a:cs typeface="Arial" panose="020B0604020202020204" pitchFamily="34" charset="0"/>
            </a:endParaRPr>
          </a:p>
          <a:p>
            <a:pPr marL="457200" lvl="1" indent="0">
              <a:lnSpc>
                <a:spcPct val="100000"/>
              </a:lnSpc>
              <a:buNone/>
            </a:pPr>
            <a:r>
              <a:rPr lang="fr-CA" b="1" i="1" u="sng" dirty="0">
                <a:solidFill>
                  <a:srgbClr val="CC0099"/>
                </a:solidFill>
                <a:latin typeface="Arial" panose="020B0604020202020204" pitchFamily="34" charset="0"/>
                <a:cs typeface="Arial" panose="020B0604020202020204" pitchFamily="34" charset="0"/>
              </a:rPr>
              <a:t>Conclusion: si le tribunal fonde sa décision selon cette théorie, il adjugera  la question de garde  indépendamment de la violence et de l’abus.</a:t>
            </a:r>
          </a:p>
          <a:p>
            <a:pPr lvl="1">
              <a:lnSpc>
                <a:spcPct val="100000"/>
              </a:lnSpc>
            </a:pP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4603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0B7B7-A6E9-4C88-ABDC-EE19CDC79184}"/>
              </a:ext>
            </a:extLst>
          </p:cNvPr>
          <p:cNvSpPr>
            <a:spLocks noGrp="1"/>
          </p:cNvSpPr>
          <p:nvPr>
            <p:ph type="title"/>
          </p:nvPr>
        </p:nvSpPr>
        <p:spPr/>
        <p:txBody>
          <a:bodyPr/>
          <a:lstStyle/>
          <a:p>
            <a:pPr algn="ctr"/>
            <a:r>
              <a:rPr lang="fr-CA" dirty="0">
                <a:latin typeface="Arial Black" panose="020B0A04020102020204" pitchFamily="34" charset="0"/>
              </a:rPr>
              <a:t>Théorie de la violence familiale</a:t>
            </a:r>
            <a:endParaRPr lang="en-CA" dirty="0"/>
          </a:p>
        </p:txBody>
      </p:sp>
      <p:sp>
        <p:nvSpPr>
          <p:cNvPr id="3" name="Content Placeholder 2">
            <a:extLst>
              <a:ext uri="{FF2B5EF4-FFF2-40B4-BE49-F238E27FC236}">
                <a16:creationId xmlns:a16="http://schemas.microsoft.com/office/drawing/2014/main" id="{3001DE8C-0A05-4D60-8F90-162902ADDB13}"/>
              </a:ext>
            </a:extLst>
          </p:cNvPr>
          <p:cNvSpPr>
            <a:spLocks noGrp="1"/>
          </p:cNvSpPr>
          <p:nvPr>
            <p:ph idx="1"/>
          </p:nvPr>
        </p:nvSpPr>
        <p:spPr/>
        <p:txBody>
          <a:bodyPr>
            <a:normAutofit fontScale="92500" lnSpcReduction="10000"/>
          </a:bodyPr>
          <a:lstStyle/>
          <a:p>
            <a:pPr>
              <a:lnSpc>
                <a:spcPct val="110000"/>
              </a:lnSpc>
            </a:pPr>
            <a:r>
              <a:rPr lang="fr-CA" b="1" i="1" u="sng" dirty="0">
                <a:solidFill>
                  <a:srgbClr val="CC0099"/>
                </a:solidFill>
                <a:latin typeface="Arial" panose="020B0604020202020204" pitchFamily="34" charset="0"/>
                <a:cs typeface="Arial" panose="020B0604020202020204" pitchFamily="34" charset="0"/>
              </a:rPr>
              <a:t>La relation entre parents violents,</a:t>
            </a:r>
            <a:r>
              <a:rPr lang="fr-CA" dirty="0">
                <a:latin typeface="Arial" panose="020B0604020202020204" pitchFamily="34" charset="0"/>
                <a:cs typeface="Arial" panose="020B0604020202020204" pitchFamily="34" charset="0"/>
              </a:rPr>
              <a:t> proposition selon laquelle:</a:t>
            </a:r>
          </a:p>
          <a:p>
            <a:pPr>
              <a:lnSpc>
                <a:spcPct val="110000"/>
              </a:lnSpc>
            </a:pPr>
            <a:r>
              <a:rPr lang="fr-CA" dirty="0">
                <a:latin typeface="Arial" panose="020B0604020202020204" pitchFamily="34" charset="0"/>
                <a:cs typeface="Arial" panose="020B0604020202020204" pitchFamily="34" charset="0"/>
              </a:rPr>
              <a:t>Tous les deux partenaires utilisent la violence et l’abus comme un outil afin de résoudre leurs conflits entre eux. La relation père-mère est continuellement violente. C’est un aspect chronique. </a:t>
            </a:r>
          </a:p>
          <a:p>
            <a:pPr marL="0" indent="0">
              <a:lnSpc>
                <a:spcPct val="110000"/>
              </a:lnSpc>
              <a:buNone/>
            </a:pPr>
            <a:endParaRPr lang="fr-CA" dirty="0">
              <a:latin typeface="Arial" panose="020B0604020202020204" pitchFamily="34" charset="0"/>
              <a:cs typeface="Arial" panose="020B0604020202020204" pitchFamily="34" charset="0"/>
            </a:endParaRPr>
          </a:p>
          <a:p>
            <a:pPr>
              <a:lnSpc>
                <a:spcPct val="110000"/>
              </a:lnSpc>
            </a:pPr>
            <a:r>
              <a:rPr lang="fr-CA" b="1" i="1" u="sng" dirty="0">
                <a:solidFill>
                  <a:srgbClr val="CC0099"/>
                </a:solidFill>
                <a:latin typeface="Arial" panose="020B0604020202020204" pitchFamily="34" charset="0"/>
                <a:cs typeface="Arial" panose="020B0604020202020204" pitchFamily="34" charset="0"/>
              </a:rPr>
              <a:t>Conclusion: lorsque le tribunal adjuge la question de garde selon cette théorie, l’on risque d’ignorer le comportement répétitif d’un père qui exercerait de la violence coercitive (violence basé sur le contrôle) sur la mère.</a:t>
            </a:r>
          </a:p>
        </p:txBody>
      </p:sp>
    </p:spTree>
    <p:extLst>
      <p:ext uri="{BB962C8B-B14F-4D97-AF65-F5344CB8AC3E}">
        <p14:creationId xmlns:p14="http://schemas.microsoft.com/office/powerpoint/2010/main" val="2335757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B217E-34A3-466F-8EC3-D165FD420BBE}"/>
              </a:ext>
            </a:extLst>
          </p:cNvPr>
          <p:cNvSpPr>
            <a:spLocks noGrp="1"/>
          </p:cNvSpPr>
          <p:nvPr>
            <p:ph type="title"/>
          </p:nvPr>
        </p:nvSpPr>
        <p:spPr/>
        <p:txBody>
          <a:bodyPr/>
          <a:lstStyle/>
          <a:p>
            <a:pPr algn="ctr"/>
            <a:r>
              <a:rPr lang="fr-CA" dirty="0">
                <a:latin typeface="Arial Black" panose="020B0A04020102020204" pitchFamily="34" charset="0"/>
              </a:rPr>
              <a:t>Théorie de la violence familiale</a:t>
            </a:r>
            <a:endParaRPr lang="en-CA" dirty="0"/>
          </a:p>
        </p:txBody>
      </p:sp>
      <p:sp>
        <p:nvSpPr>
          <p:cNvPr id="3" name="Content Placeholder 2">
            <a:extLst>
              <a:ext uri="{FF2B5EF4-FFF2-40B4-BE49-F238E27FC236}">
                <a16:creationId xmlns:a16="http://schemas.microsoft.com/office/drawing/2014/main" id="{22F24F11-DDF3-4D49-83E6-20AE0BC4A306}"/>
              </a:ext>
            </a:extLst>
          </p:cNvPr>
          <p:cNvSpPr>
            <a:spLocks noGrp="1"/>
          </p:cNvSpPr>
          <p:nvPr>
            <p:ph idx="1"/>
          </p:nvPr>
        </p:nvSpPr>
        <p:spPr>
          <a:xfrm>
            <a:off x="838200" y="1350498"/>
            <a:ext cx="10515600" cy="5275385"/>
          </a:xfrm>
        </p:spPr>
        <p:txBody>
          <a:bodyPr>
            <a:normAutofit lnSpcReduction="10000"/>
          </a:bodyPr>
          <a:lstStyle/>
          <a:p>
            <a:r>
              <a:rPr lang="fr-CA" b="1" i="1" u="sng" dirty="0">
                <a:solidFill>
                  <a:srgbClr val="CC0099"/>
                </a:solidFill>
                <a:latin typeface="Arial" panose="020B0604020202020204" pitchFamily="34" charset="0"/>
                <a:cs typeface="Arial" panose="020B0604020202020204" pitchFamily="34" charset="0"/>
              </a:rPr>
              <a:t>La théorie de l’opportunité</a:t>
            </a:r>
            <a:r>
              <a:rPr lang="fr-CA" dirty="0">
                <a:latin typeface="Arial" panose="020B0604020202020204" pitchFamily="34" charset="0"/>
                <a:cs typeface="Arial" panose="020B0604020202020204" pitchFamily="34" charset="0"/>
              </a:rPr>
              <a:t>, proposition selon laquelle:</a:t>
            </a:r>
          </a:p>
          <a:p>
            <a:r>
              <a:rPr lang="fr-CA" dirty="0">
                <a:latin typeface="Arial" panose="020B0604020202020204" pitchFamily="34" charset="0"/>
                <a:cs typeface="Arial" panose="020B0604020202020204" pitchFamily="34" charset="0"/>
              </a:rPr>
              <a:t>Le fait que les partenaires intimes cohabitent 24 heures sur 7 leur permet (ou ouvre la porte / crée l’opportunité) de se faire du tort à chacun, que ce soit physiquement ou psychologiquement. </a:t>
            </a:r>
          </a:p>
          <a:p>
            <a:r>
              <a:rPr lang="fr-CA" dirty="0">
                <a:latin typeface="Arial" panose="020B0604020202020204" pitchFamily="34" charset="0"/>
                <a:cs typeface="Arial" panose="020B0604020202020204" pitchFamily="34" charset="0"/>
              </a:rPr>
              <a:t>En d’autres mots, ils sont constamment à « couteaux tirés ». </a:t>
            </a:r>
          </a:p>
          <a:p>
            <a:r>
              <a:rPr lang="fr-CA" dirty="0">
                <a:latin typeface="Arial" panose="020B0604020202020204" pitchFamily="34" charset="0"/>
                <a:cs typeface="Arial" panose="020B0604020202020204" pitchFamily="34" charset="0"/>
              </a:rPr>
              <a:t>Par contre, par le fait que les parents se séparent, cette interaction négative disparaîtrait. </a:t>
            </a:r>
          </a:p>
          <a:p>
            <a:pPr marL="0" indent="0">
              <a:buNone/>
            </a:pPr>
            <a:endParaRPr lang="fr-CA" dirty="0"/>
          </a:p>
          <a:p>
            <a:r>
              <a:rPr lang="fr-CA" b="1" i="1" u="sng" dirty="0">
                <a:solidFill>
                  <a:srgbClr val="CC0099"/>
                </a:solidFill>
              </a:rPr>
              <a:t>Conclusion: Même si on impute au père une réputation de violence et d’abus envers la mère, on  a tendance à accorder une garde conjointe parce que l’on croit que l’interaction néfaste est réduite et peu d’impact sur les enfant.</a:t>
            </a:r>
            <a:endParaRPr lang="en-CA" b="1" i="1" u="sng" dirty="0">
              <a:solidFill>
                <a:srgbClr val="CC0099"/>
              </a:solidFill>
            </a:endParaRPr>
          </a:p>
        </p:txBody>
      </p:sp>
    </p:spTree>
    <p:extLst>
      <p:ext uri="{BB962C8B-B14F-4D97-AF65-F5344CB8AC3E}">
        <p14:creationId xmlns:p14="http://schemas.microsoft.com/office/powerpoint/2010/main" val="3538962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6D477-B677-47D5-99EE-C9ECED9847CC}"/>
              </a:ext>
            </a:extLst>
          </p:cNvPr>
          <p:cNvSpPr>
            <a:spLocks noGrp="1"/>
          </p:cNvSpPr>
          <p:nvPr>
            <p:ph type="title"/>
          </p:nvPr>
        </p:nvSpPr>
        <p:spPr>
          <a:xfrm>
            <a:off x="838200" y="1378635"/>
            <a:ext cx="10515600" cy="3587260"/>
          </a:xfrm>
        </p:spPr>
        <p:txBody>
          <a:bodyPr/>
          <a:lstStyle/>
          <a:p>
            <a:pPr algn="ctr"/>
            <a:r>
              <a:rPr lang="fr-CA" dirty="0">
                <a:latin typeface="Arial Black" panose="020B0A04020102020204" pitchFamily="34" charset="0"/>
              </a:rPr>
              <a:t>MERCI</a:t>
            </a:r>
            <a:endParaRPr lang="en-CA" dirty="0">
              <a:latin typeface="Arial Black" panose="020B0A04020102020204" pitchFamily="34" charset="0"/>
            </a:endParaRPr>
          </a:p>
        </p:txBody>
      </p:sp>
    </p:spTree>
    <p:extLst>
      <p:ext uri="{BB962C8B-B14F-4D97-AF65-F5344CB8AC3E}">
        <p14:creationId xmlns:p14="http://schemas.microsoft.com/office/powerpoint/2010/main" val="150773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883A4-DF34-4A8F-8C6E-EF1DA8392891}"/>
              </a:ext>
            </a:extLst>
          </p:cNvPr>
          <p:cNvSpPr>
            <a:spLocks noGrp="1"/>
          </p:cNvSpPr>
          <p:nvPr>
            <p:ph type="ctrTitle"/>
          </p:nvPr>
        </p:nvSpPr>
        <p:spPr>
          <a:xfrm>
            <a:off x="1391478" y="357809"/>
            <a:ext cx="9276522" cy="3152154"/>
          </a:xfrm>
        </p:spPr>
        <p:txBody>
          <a:bodyPr>
            <a:noAutofit/>
          </a:bodyPr>
          <a:lstStyle/>
          <a:p>
            <a:pPr>
              <a:spcAft>
                <a:spcPts val="0"/>
              </a:spcAft>
            </a:pPr>
            <a:r>
              <a:rPr lang="fr-CA" sz="4000" i="1" dirty="0">
                <a:solidFill>
                  <a:srgbClr val="000000"/>
                </a:solidFill>
                <a:latin typeface="Arial Black" panose="020B0A04020102020204" pitchFamily="34" charset="0"/>
                <a:ea typeface="Calibri" panose="020F0502020204030204" pitchFamily="34" charset="0"/>
                <a:cs typeface="Arial" panose="020B0604020202020204" pitchFamily="34" charset="0"/>
              </a:rPr>
              <a:t>Les concepts d'intérêt véritable de l'enfant et d'aliénation parentale en contexte de violence conjugale: accès à la justice et implications.</a:t>
            </a:r>
            <a:r>
              <a:rPr lang="en-CA" sz="4000" dirty="0">
                <a:latin typeface="Arial Black" panose="020B0A04020102020204" pitchFamily="34" charset="0"/>
                <a:ea typeface="Calibri" panose="020F0502020204030204" pitchFamily="34" charset="0"/>
                <a:cs typeface="Arial" panose="020B0604020202020204" pitchFamily="34" charset="0"/>
              </a:rPr>
              <a:t/>
            </a:r>
            <a:br>
              <a:rPr lang="en-CA" sz="4000" dirty="0">
                <a:latin typeface="Arial Black" panose="020B0A04020102020204" pitchFamily="34" charset="0"/>
                <a:ea typeface="Calibri" panose="020F0502020204030204" pitchFamily="34" charset="0"/>
                <a:cs typeface="Arial" panose="020B0604020202020204" pitchFamily="34" charset="0"/>
              </a:rPr>
            </a:br>
            <a:endParaRPr lang="en-CA" sz="4000" dirty="0">
              <a:latin typeface="Arial Black" panose="020B0A040201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521921C-690B-43B1-96F6-FAC17C007AD2}"/>
              </a:ext>
            </a:extLst>
          </p:cNvPr>
          <p:cNvSpPr>
            <a:spLocks noGrp="1"/>
          </p:cNvSpPr>
          <p:nvPr>
            <p:ph type="subTitle" idx="1"/>
          </p:nvPr>
        </p:nvSpPr>
        <p:spPr>
          <a:xfrm>
            <a:off x="1524000" y="3602038"/>
            <a:ext cx="9144000" cy="1655762"/>
          </a:xfrm>
        </p:spPr>
        <p:txBody>
          <a:bodyPr>
            <a:normAutofit/>
          </a:bodyPr>
          <a:lstStyle/>
          <a:p>
            <a:r>
              <a:rPr lang="en-CA" sz="4400" dirty="0">
                <a:solidFill>
                  <a:srgbClr val="CC0099"/>
                </a:solidFill>
                <a:latin typeface="Arial Black" panose="020B0A04020102020204" pitchFamily="34" charset="0"/>
                <a:cs typeface="Arial" panose="020B0604020202020204" pitchFamily="34" charset="0"/>
              </a:rPr>
              <a:t>Le concept du maximum de communication</a:t>
            </a:r>
          </a:p>
        </p:txBody>
      </p:sp>
    </p:spTree>
    <p:extLst>
      <p:ext uri="{BB962C8B-B14F-4D97-AF65-F5344CB8AC3E}">
        <p14:creationId xmlns:p14="http://schemas.microsoft.com/office/powerpoint/2010/main" val="311214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7AD58-A2BB-4B51-846D-689A4F0E324B}"/>
              </a:ext>
            </a:extLst>
          </p:cNvPr>
          <p:cNvSpPr>
            <a:spLocks noGrp="1"/>
          </p:cNvSpPr>
          <p:nvPr>
            <p:ph type="title"/>
          </p:nvPr>
        </p:nvSpPr>
        <p:spPr/>
        <p:txBody>
          <a:bodyPr/>
          <a:lstStyle/>
          <a:p>
            <a:pPr algn="ctr"/>
            <a:r>
              <a:rPr lang="en-CA" dirty="0" err="1">
                <a:latin typeface="Arial Black" panose="020B0A04020102020204" pitchFamily="34" charset="0"/>
              </a:rPr>
              <a:t>Encadrement</a:t>
            </a:r>
            <a:r>
              <a:rPr lang="en-CA" dirty="0">
                <a:latin typeface="Arial Black" panose="020B0A04020102020204" pitchFamily="34" charset="0"/>
              </a:rPr>
              <a:t> </a:t>
            </a:r>
            <a:r>
              <a:rPr lang="en-CA" dirty="0" err="1">
                <a:latin typeface="Arial Black" panose="020B0A04020102020204" pitchFamily="34" charset="0"/>
              </a:rPr>
              <a:t>judiciaire</a:t>
            </a:r>
            <a:endParaRPr lang="en-CA" dirty="0">
              <a:latin typeface="Arial Black" panose="020B0A04020102020204" pitchFamily="34" charset="0"/>
            </a:endParaRPr>
          </a:p>
        </p:txBody>
      </p:sp>
      <p:sp>
        <p:nvSpPr>
          <p:cNvPr id="3" name="Content Placeholder 2">
            <a:extLst>
              <a:ext uri="{FF2B5EF4-FFF2-40B4-BE49-F238E27FC236}">
                <a16:creationId xmlns:a16="http://schemas.microsoft.com/office/drawing/2014/main" id="{CF5993DD-0A57-436E-8E2A-1D4D29EBAFBC}"/>
              </a:ext>
            </a:extLst>
          </p:cNvPr>
          <p:cNvSpPr>
            <a:spLocks noGrp="1"/>
          </p:cNvSpPr>
          <p:nvPr>
            <p:ph idx="1"/>
          </p:nvPr>
        </p:nvSpPr>
        <p:spPr/>
        <p:txBody>
          <a:bodyPr/>
          <a:lstStyle/>
          <a:p>
            <a:r>
              <a:rPr lang="fr-CA" b="1" i="1" dirty="0">
                <a:latin typeface="Arial" panose="020B0604020202020204" pitchFamily="34" charset="0"/>
                <a:cs typeface="Arial" panose="020B0604020202020204" pitchFamily="34" charset="0"/>
              </a:rPr>
              <a:t>Loi</a:t>
            </a:r>
            <a:r>
              <a:rPr lang="en-CA" b="1" i="1" dirty="0">
                <a:latin typeface="Arial" panose="020B0604020202020204" pitchFamily="34" charset="0"/>
                <a:cs typeface="Arial" panose="020B0604020202020204" pitchFamily="34" charset="0"/>
              </a:rPr>
              <a:t> sur le Divorce</a:t>
            </a:r>
            <a:r>
              <a:rPr lang="en-CA" dirty="0">
                <a:latin typeface="Arial" panose="020B0604020202020204" pitchFamily="34" charset="0"/>
                <a:cs typeface="Arial" panose="020B0604020202020204" pitchFamily="34" charset="0"/>
              </a:rPr>
              <a:t> : article 16 par. 10:</a:t>
            </a:r>
          </a:p>
          <a:p>
            <a:pPr marL="0" indent="0">
              <a:buNone/>
            </a:pPr>
            <a:endParaRPr lang="fr-FR" dirty="0"/>
          </a:p>
          <a:p>
            <a:pPr marL="0" indent="0">
              <a:lnSpc>
                <a:spcPct val="100000"/>
              </a:lnSpc>
              <a:buNone/>
            </a:pPr>
            <a:r>
              <a:rPr lang="fr-FR" sz="3200" i="1" dirty="0">
                <a:solidFill>
                  <a:srgbClr val="CC0099"/>
                </a:solidFill>
                <a:latin typeface="Arial" panose="020B0604020202020204" pitchFamily="34" charset="0"/>
                <a:cs typeface="Arial" panose="020B0604020202020204" pitchFamily="34" charset="0"/>
              </a:rPr>
              <a:t>« En rendant une ordonnance conformément au présent article, le tribunal applique le principe selon lequel l’enfant à charge doit avoir avec chaque époux le plus de contact compatible avec son propre intérêt et, à cette fin, tient compte du fait que la personne pour qui la garde est demandée est disposée ou non à faciliter ce contact. »</a:t>
            </a:r>
            <a:endParaRPr lang="en-CA" sz="3200" i="1" dirty="0">
              <a:solidFill>
                <a:srgbClr val="CC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8889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4471-104C-4CFD-8414-B7522600B07A}"/>
              </a:ext>
            </a:extLst>
          </p:cNvPr>
          <p:cNvSpPr>
            <a:spLocks noGrp="1"/>
          </p:cNvSpPr>
          <p:nvPr>
            <p:ph type="title"/>
          </p:nvPr>
        </p:nvSpPr>
        <p:spPr/>
        <p:txBody>
          <a:bodyPr/>
          <a:lstStyle/>
          <a:p>
            <a:pPr algn="ctr"/>
            <a:r>
              <a:rPr lang="fr-CA" dirty="0">
                <a:latin typeface="Arial Black" panose="020B0A04020102020204" pitchFamily="34" charset="0"/>
              </a:rPr>
              <a:t>Encadrement judiciaire</a:t>
            </a:r>
            <a:endParaRPr lang="en-CA" dirty="0">
              <a:latin typeface="Arial Black" panose="020B0A04020102020204" pitchFamily="34" charset="0"/>
            </a:endParaRPr>
          </a:p>
        </p:txBody>
      </p:sp>
      <p:sp>
        <p:nvSpPr>
          <p:cNvPr id="3" name="Content Placeholder 2">
            <a:extLst>
              <a:ext uri="{FF2B5EF4-FFF2-40B4-BE49-F238E27FC236}">
                <a16:creationId xmlns:a16="http://schemas.microsoft.com/office/drawing/2014/main" id="{D40C0939-6179-4A16-9BFC-45A37A3BF331}"/>
              </a:ext>
            </a:extLst>
          </p:cNvPr>
          <p:cNvSpPr>
            <a:spLocks noGrp="1"/>
          </p:cNvSpPr>
          <p:nvPr>
            <p:ph idx="1"/>
          </p:nvPr>
        </p:nvSpPr>
        <p:spPr/>
        <p:txBody>
          <a:bodyPr/>
          <a:lstStyle/>
          <a:p>
            <a:pPr>
              <a:lnSpc>
                <a:spcPct val="100000"/>
              </a:lnSpc>
            </a:pPr>
            <a:r>
              <a:rPr lang="fr-CA" b="1" i="1" dirty="0">
                <a:latin typeface="Arial" panose="020B0604020202020204" pitchFamily="34" charset="0"/>
                <a:cs typeface="Arial" panose="020B0604020202020204" pitchFamily="34" charset="0"/>
              </a:rPr>
              <a:t>Loi portant réforme sur le droit de l’enfance</a:t>
            </a:r>
            <a:r>
              <a:rPr lang="fr-CA" dirty="0">
                <a:latin typeface="Arial" panose="020B0604020202020204" pitchFamily="34" charset="0"/>
                <a:cs typeface="Arial" panose="020B0604020202020204" pitchFamily="34" charset="0"/>
              </a:rPr>
              <a:t> article 20 par (1):</a:t>
            </a:r>
          </a:p>
          <a:p>
            <a:pPr marL="0" indent="0">
              <a:lnSpc>
                <a:spcPct val="100000"/>
              </a:lnSpc>
              <a:buNone/>
            </a:pPr>
            <a:endParaRPr lang="fr-FR" dirty="0">
              <a:latin typeface="Arial" panose="020B0604020202020204" pitchFamily="34" charset="0"/>
              <a:cs typeface="Arial" panose="020B0604020202020204" pitchFamily="34" charset="0"/>
            </a:endParaRPr>
          </a:p>
          <a:p>
            <a:pPr marL="0" indent="0">
              <a:lnSpc>
                <a:spcPct val="100000"/>
              </a:lnSpc>
              <a:buNone/>
            </a:pPr>
            <a:endParaRPr lang="fr-FR" dirty="0">
              <a:latin typeface="Arial" panose="020B0604020202020204" pitchFamily="34" charset="0"/>
              <a:cs typeface="Arial" panose="020B0604020202020204" pitchFamily="34" charset="0"/>
            </a:endParaRPr>
          </a:p>
          <a:p>
            <a:pPr marL="0" indent="0">
              <a:lnSpc>
                <a:spcPct val="100000"/>
              </a:lnSpc>
              <a:buNone/>
            </a:pPr>
            <a:r>
              <a:rPr lang="fr-FR" sz="3200" i="1" dirty="0">
                <a:solidFill>
                  <a:srgbClr val="CC0099"/>
                </a:solidFill>
                <a:latin typeface="Arial" panose="020B0604020202020204" pitchFamily="34" charset="0"/>
                <a:cs typeface="Arial" panose="020B0604020202020204" pitchFamily="34" charset="0"/>
              </a:rPr>
              <a:t>« Sauf disposition contraire de la présente partie, les parents d’un enfant jouissent d’un droit de garde égal à l’égard de l’enfant. »</a:t>
            </a:r>
            <a:endParaRPr lang="en-CA" sz="3200" i="1" dirty="0">
              <a:solidFill>
                <a:srgbClr val="CC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2915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EDD01-2575-4361-A0FD-75E26811E611}"/>
              </a:ext>
            </a:extLst>
          </p:cNvPr>
          <p:cNvSpPr>
            <a:spLocks noGrp="1"/>
          </p:cNvSpPr>
          <p:nvPr>
            <p:ph type="title"/>
          </p:nvPr>
        </p:nvSpPr>
        <p:spPr>
          <a:xfrm>
            <a:off x="431409" y="-140677"/>
            <a:ext cx="11493305" cy="1325563"/>
          </a:xfrm>
        </p:spPr>
        <p:txBody>
          <a:bodyPr/>
          <a:lstStyle/>
          <a:p>
            <a:pPr algn="ctr"/>
            <a:r>
              <a:rPr lang="fr-CA" dirty="0">
                <a:latin typeface="Arial Black" panose="020B0A04020102020204" pitchFamily="34" charset="0"/>
              </a:rPr>
              <a:t>Interprétation de ces articles de loi</a:t>
            </a:r>
            <a:endParaRPr lang="en-CA" dirty="0">
              <a:latin typeface="Arial Black" panose="020B0A04020102020204" pitchFamily="34" charset="0"/>
            </a:endParaRPr>
          </a:p>
        </p:txBody>
      </p:sp>
      <p:sp>
        <p:nvSpPr>
          <p:cNvPr id="3" name="Content Placeholder 2">
            <a:extLst>
              <a:ext uri="{FF2B5EF4-FFF2-40B4-BE49-F238E27FC236}">
                <a16:creationId xmlns:a16="http://schemas.microsoft.com/office/drawing/2014/main" id="{C856C54C-D5CD-4EEC-A048-A637B7B59A12}"/>
              </a:ext>
            </a:extLst>
          </p:cNvPr>
          <p:cNvSpPr>
            <a:spLocks noGrp="1"/>
          </p:cNvSpPr>
          <p:nvPr>
            <p:ph idx="1"/>
          </p:nvPr>
        </p:nvSpPr>
        <p:spPr>
          <a:xfrm>
            <a:off x="342314" y="944134"/>
            <a:ext cx="11582400" cy="5781822"/>
          </a:xfrm>
        </p:spPr>
        <p:txBody>
          <a:bodyPr>
            <a:normAutofit fontScale="70000" lnSpcReduction="20000"/>
          </a:bodyPr>
          <a:lstStyle/>
          <a:p>
            <a:pPr>
              <a:lnSpc>
                <a:spcPct val="120000"/>
              </a:lnSpc>
            </a:pPr>
            <a:r>
              <a:rPr lang="fr-CA" dirty="0">
                <a:latin typeface="Arial" panose="020B0604020202020204" pitchFamily="34" charset="0"/>
                <a:cs typeface="Arial" panose="020B0604020202020204" pitchFamily="34" charset="0"/>
              </a:rPr>
              <a:t>Les juges adjugent de la garde et droits de visite à l’ombre des lois qui sont interprétées par la jurisprudence.</a:t>
            </a:r>
          </a:p>
          <a:p>
            <a:pPr>
              <a:lnSpc>
                <a:spcPct val="120000"/>
              </a:lnSpc>
            </a:pPr>
            <a:r>
              <a:rPr lang="fr-CA" b="1" i="1" u="sng" dirty="0">
                <a:latin typeface="Arial" panose="020B0604020202020204" pitchFamily="34" charset="0"/>
                <a:cs typeface="Arial" panose="020B0604020202020204" pitchFamily="34" charset="0"/>
              </a:rPr>
              <a:t>Young c. Young</a:t>
            </a:r>
            <a:r>
              <a:rPr lang="fr-CA" dirty="0">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1993 CanLII 34 (SCC), [1993] 4 SCR 3), à la </a:t>
            </a:r>
            <a:r>
              <a:rPr lang="en-CA" dirty="0">
                <a:latin typeface="Arial" panose="020B0604020202020204" pitchFamily="34" charset="0"/>
                <a:cs typeface="Arial" panose="020B0604020202020204" pitchFamily="34" charset="0"/>
              </a:rPr>
              <a:t>page 117 de la decision  la </a:t>
            </a:r>
            <a:r>
              <a:rPr lang="en-CA" dirty="0" err="1">
                <a:latin typeface="Arial" panose="020B0604020202020204" pitchFamily="34" charset="0"/>
                <a:cs typeface="Arial" panose="020B0604020202020204" pitchFamily="34" charset="0"/>
              </a:rPr>
              <a:t>Juge</a:t>
            </a:r>
            <a:r>
              <a:rPr lang="en-CA" dirty="0">
                <a:latin typeface="Arial" panose="020B0604020202020204" pitchFamily="34" charset="0"/>
                <a:cs typeface="Arial" panose="020B0604020202020204" pitchFamily="34" charset="0"/>
              </a:rPr>
              <a:t> </a:t>
            </a:r>
            <a:r>
              <a:rPr lang="en-CA" dirty="0" err="1">
                <a:latin typeface="Arial" panose="020B0604020202020204" pitchFamily="34" charset="0"/>
                <a:cs typeface="Arial" panose="020B0604020202020204" pitchFamily="34" charset="0"/>
              </a:rPr>
              <a:t>McLachin</a:t>
            </a:r>
            <a:r>
              <a:rPr lang="en-CA" dirty="0">
                <a:latin typeface="Arial" panose="020B0604020202020204" pitchFamily="34" charset="0"/>
                <a:cs typeface="Arial" panose="020B0604020202020204" pitchFamily="34" charset="0"/>
              </a:rPr>
              <a:t> statue:</a:t>
            </a:r>
          </a:p>
          <a:p>
            <a:pPr>
              <a:lnSpc>
                <a:spcPct val="120000"/>
              </a:lnSpc>
            </a:pPr>
            <a:r>
              <a:rPr lang="fr-FR" i="1" dirty="0">
                <a:solidFill>
                  <a:srgbClr val="CC0099"/>
                </a:solidFill>
                <a:latin typeface="Arial" panose="020B0604020202020204" pitchFamily="34" charset="0"/>
                <a:cs typeface="Arial" panose="020B0604020202020204" pitchFamily="34" charset="0"/>
              </a:rPr>
              <a:t>(…) le par. 16(10) dispose qu'en rendant une ordonnance, le tribunal applique « le principe selon lequel l'enfant à charge doit avoir avec chaque époux le plus de contact compatible avec son propre intérêt ». Ces termes sont révélateurs. C'est le seul facteur que le législateur a choisi de soumettre expressément à l'attention du juge. Ce faisant, il a souligné l'importance qu'il accorde au contact avec chacun des parents et à la nécessité pour le juge de veiller à sa maximisation.</a:t>
            </a:r>
          </a:p>
          <a:p>
            <a:pPr>
              <a:lnSpc>
                <a:spcPct val="120000"/>
              </a:lnSpc>
            </a:pPr>
            <a:r>
              <a:rPr lang="fr-FR" i="1" dirty="0">
                <a:solidFill>
                  <a:srgbClr val="CC0099"/>
                </a:solidFill>
                <a:latin typeface="Arial" panose="020B0604020202020204" pitchFamily="34" charset="0"/>
                <a:cs typeface="Arial" panose="020B0604020202020204" pitchFamily="34" charset="0"/>
              </a:rPr>
              <a:t> Toutefois, la réserve qu'il introduit par les mots « compatible avec son propre intérêt » signifie que l'objectif d'établir le maximum de contact entre l'enfant et ses parents n'est pas absolu. Dans la mesure où ce contact entre en conflit avec l'intérêt de l'enfant, il peut être assorti de restrictions. Mais seulement dans cette mesure. La décision du législateur de favoriser au maximum les contacts entre l'enfant et ses parents s'appuie largement sur les recherches effectuées en la matière, lesquelles concluent à l'effet bénéfique d'une continuité de l'accès.</a:t>
            </a:r>
            <a:endParaRPr lang="fr-CA" i="1" dirty="0">
              <a:solidFill>
                <a:srgbClr val="CC0099"/>
              </a:solidFill>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1706091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68B2C-1BC2-46D4-9969-D3256C061D8F}"/>
              </a:ext>
            </a:extLst>
          </p:cNvPr>
          <p:cNvSpPr>
            <a:spLocks noGrp="1"/>
          </p:cNvSpPr>
          <p:nvPr>
            <p:ph type="title"/>
          </p:nvPr>
        </p:nvSpPr>
        <p:spPr>
          <a:xfrm>
            <a:off x="489438" y="0"/>
            <a:ext cx="11213123" cy="1325563"/>
          </a:xfrm>
        </p:spPr>
        <p:txBody>
          <a:bodyPr/>
          <a:lstStyle/>
          <a:p>
            <a:pPr algn="ctr"/>
            <a:r>
              <a:rPr lang="fr-CA" dirty="0">
                <a:latin typeface="Arial Black" panose="020B0A04020102020204" pitchFamily="34" charset="0"/>
              </a:rPr>
              <a:t>Interprétation de ces articles de loi</a:t>
            </a:r>
            <a:endParaRPr lang="en-CA" dirty="0"/>
          </a:p>
        </p:txBody>
      </p:sp>
      <p:sp>
        <p:nvSpPr>
          <p:cNvPr id="3" name="Content Placeholder 2">
            <a:extLst>
              <a:ext uri="{FF2B5EF4-FFF2-40B4-BE49-F238E27FC236}">
                <a16:creationId xmlns:a16="http://schemas.microsoft.com/office/drawing/2014/main" id="{DF477B60-1F34-4ECE-A19B-7DFE3873580D}"/>
              </a:ext>
            </a:extLst>
          </p:cNvPr>
          <p:cNvSpPr>
            <a:spLocks noGrp="1"/>
          </p:cNvSpPr>
          <p:nvPr>
            <p:ph idx="1"/>
          </p:nvPr>
        </p:nvSpPr>
        <p:spPr>
          <a:xfrm>
            <a:off x="838200" y="1139483"/>
            <a:ext cx="10515600" cy="5550340"/>
          </a:xfrm>
        </p:spPr>
        <p:txBody>
          <a:bodyPr>
            <a:normAutofit fontScale="77500" lnSpcReduction="20000"/>
          </a:bodyPr>
          <a:lstStyle/>
          <a:p>
            <a:pPr>
              <a:lnSpc>
                <a:spcPct val="120000"/>
              </a:lnSpc>
            </a:pPr>
            <a:r>
              <a:rPr lang="fr-CA" dirty="0">
                <a:latin typeface="Arial" panose="020B0604020202020204" pitchFamily="34" charset="0"/>
                <a:cs typeface="Arial" panose="020B0604020202020204" pitchFamily="34" charset="0"/>
              </a:rPr>
              <a:t>Dans l’affaire Gordon c. </a:t>
            </a:r>
            <a:r>
              <a:rPr lang="fr-CA" dirty="0" err="1">
                <a:latin typeface="Arial" panose="020B0604020202020204" pitchFamily="34" charset="0"/>
                <a:cs typeface="Arial" panose="020B0604020202020204" pitchFamily="34" charset="0"/>
              </a:rPr>
              <a:t>Goertz</a:t>
            </a:r>
            <a:r>
              <a:rPr lang="fr-CA" dirty="0">
                <a:latin typeface="Arial" panose="020B0604020202020204" pitchFamily="34" charset="0"/>
                <a:cs typeface="Arial" panose="020B0604020202020204" pitchFamily="34" charset="0"/>
              </a:rPr>
              <a:t> (1</a:t>
            </a:r>
            <a:r>
              <a:rPr lang="it-IT" dirty="0">
                <a:latin typeface="Arial" panose="020B0604020202020204" pitchFamily="34" charset="0"/>
                <a:cs typeface="Arial" panose="020B0604020202020204" pitchFamily="34" charset="0"/>
              </a:rPr>
              <a:t>996 CanLII 191 (SCC), [1996] 2 SCR 27, </a:t>
            </a:r>
            <a:r>
              <a:rPr lang="fr-CA" dirty="0">
                <a:latin typeface="Arial" panose="020B0604020202020204" pitchFamily="34" charset="0"/>
                <a:cs typeface="Arial" panose="020B0604020202020204" pitchFamily="34" charset="0"/>
              </a:rPr>
              <a:t>au </a:t>
            </a:r>
            <a:r>
              <a:rPr lang="fr-CA" dirty="0" err="1">
                <a:latin typeface="Arial" panose="020B0604020202020204" pitchFamily="34" charset="0"/>
                <a:cs typeface="Arial" panose="020B0604020202020204" pitchFamily="34" charset="0"/>
              </a:rPr>
              <a:t>paragraph</a:t>
            </a:r>
            <a:r>
              <a:rPr lang="fr-CA" dirty="0">
                <a:latin typeface="Arial" panose="020B0604020202020204" pitchFamily="34" charset="0"/>
                <a:cs typeface="Arial" panose="020B0604020202020204" pitchFamily="34" charset="0"/>
              </a:rPr>
              <a:t> 24, la Juge </a:t>
            </a:r>
            <a:r>
              <a:rPr lang="fr-CA" dirty="0" err="1">
                <a:latin typeface="Arial" panose="020B0604020202020204" pitchFamily="34" charset="0"/>
                <a:cs typeface="Arial" panose="020B0604020202020204" pitchFamily="34" charset="0"/>
              </a:rPr>
              <a:t>McLachlin</a:t>
            </a:r>
            <a:r>
              <a:rPr lang="fr-CA" dirty="0">
                <a:latin typeface="Arial" panose="020B0604020202020204" pitchFamily="34" charset="0"/>
                <a:cs typeface="Arial" panose="020B0604020202020204" pitchFamily="34" charset="0"/>
              </a:rPr>
              <a:t> écrit:</a:t>
            </a:r>
          </a:p>
          <a:p>
            <a:pPr marL="0" indent="0">
              <a:lnSpc>
                <a:spcPct val="120000"/>
              </a:lnSpc>
              <a:buNone/>
            </a:pPr>
            <a:endParaRPr lang="fr-FR" dirty="0">
              <a:latin typeface="Arial" panose="020B0604020202020204" pitchFamily="34" charset="0"/>
              <a:cs typeface="Arial" panose="020B0604020202020204" pitchFamily="34" charset="0"/>
            </a:endParaRPr>
          </a:p>
          <a:p>
            <a:pPr marL="0" indent="0">
              <a:lnSpc>
                <a:spcPct val="120000"/>
              </a:lnSpc>
              <a:buNone/>
            </a:pPr>
            <a:r>
              <a:rPr lang="fr-FR" i="1" dirty="0">
                <a:solidFill>
                  <a:srgbClr val="CC0099"/>
                </a:solidFill>
                <a:latin typeface="Arial" panose="020B0604020202020204" pitchFamily="34" charset="0"/>
                <a:cs typeface="Arial" panose="020B0604020202020204" pitchFamily="34" charset="0"/>
              </a:rPr>
              <a:t>Le second facteur que le législateur a choisi de mentionner expressément dans l'analyse de l'intérêt de l'enfant est la maximisation des contacts entre l'enfant et les deux parents. Les paragraphes 16(10) et 17(9) de la Loi requièrent tous deux que  « le tribunal applique le principe selon lequel l'enfant à charge doit avoir avec chaque ex-époux le plus de contact compatible avec son propre intérêt ». À cette fin, le tribunal « tient compte du fait que [le requérant] est disposé</a:t>
            </a:r>
            <a:r>
              <a:rPr lang="fr-FR" dirty="0">
                <a:solidFill>
                  <a:srgbClr val="CC0099"/>
                </a:solidFill>
                <a:latin typeface="Arial" panose="020B0604020202020204" pitchFamily="34" charset="0"/>
                <a:cs typeface="Arial" panose="020B0604020202020204" pitchFamily="34" charset="0"/>
              </a:rPr>
              <a:t> ou non à faciliter » le contact de l'enfant avec le parent qui n'en a pas la garde. S'il est impératif, le principe du « contact maximum », comme on l'a appelé, n'est toutefois pas absolu. La Loi se contente d'obliger le juge à ne le respecter que dans la mesure où le contact est compatible avec l'intérêt de l'enfant; si d'autres éléments révèlent que l'application du principe ne serait pas dans l'intérêt de l'enfant, le tribunal peut et doit limiter le contact</a:t>
            </a:r>
            <a:endParaRPr lang="en-CA" dirty="0">
              <a:solidFill>
                <a:srgbClr val="CC00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9915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65A87-B896-4531-BFF3-8F77BBEDFA2B}"/>
              </a:ext>
            </a:extLst>
          </p:cNvPr>
          <p:cNvSpPr>
            <a:spLocks noGrp="1"/>
          </p:cNvSpPr>
          <p:nvPr>
            <p:ph type="title"/>
          </p:nvPr>
        </p:nvSpPr>
        <p:spPr>
          <a:xfrm>
            <a:off x="239149" y="224448"/>
            <a:ext cx="11718389" cy="1325563"/>
          </a:xfrm>
        </p:spPr>
        <p:txBody>
          <a:bodyPr/>
          <a:lstStyle/>
          <a:p>
            <a:pPr algn="ctr"/>
            <a:r>
              <a:rPr lang="fr-CA" dirty="0">
                <a:latin typeface="Arial Black" panose="020B0A04020102020204" pitchFamily="34" charset="0"/>
                <a:cs typeface="Arial" panose="020B0604020202020204" pitchFamily="34" charset="0"/>
              </a:rPr>
              <a:t>Que se passe-t-il quand il y a violence conjugale?</a:t>
            </a:r>
            <a:endParaRPr lang="en-CA" dirty="0">
              <a:latin typeface="Arial Black" panose="020B0A040201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90FA133-BB25-414D-BE59-07F98965F86A}"/>
              </a:ext>
            </a:extLst>
          </p:cNvPr>
          <p:cNvSpPr>
            <a:spLocks noGrp="1"/>
          </p:cNvSpPr>
          <p:nvPr>
            <p:ph idx="1"/>
          </p:nvPr>
        </p:nvSpPr>
        <p:spPr>
          <a:xfrm>
            <a:off x="239149" y="1825625"/>
            <a:ext cx="11718389" cy="4912800"/>
          </a:xfrm>
        </p:spPr>
        <p:txBody>
          <a:bodyPr>
            <a:normAutofit fontScale="92500" lnSpcReduction="20000"/>
          </a:bodyPr>
          <a:lstStyle/>
          <a:p>
            <a:pPr>
              <a:lnSpc>
                <a:spcPct val="120000"/>
              </a:lnSpc>
            </a:pPr>
            <a:r>
              <a:rPr lang="fr-CA" dirty="0">
                <a:latin typeface="Arial" panose="020B0604020202020204" pitchFamily="34" charset="0"/>
                <a:cs typeface="Arial" panose="020B0604020202020204" pitchFamily="34" charset="0"/>
              </a:rPr>
              <a:t>Le fil conducteur est toujours le meilleur intérêt de l’enfant.</a:t>
            </a:r>
          </a:p>
          <a:p>
            <a:pPr>
              <a:lnSpc>
                <a:spcPct val="120000"/>
              </a:lnSpc>
            </a:pPr>
            <a:r>
              <a:rPr lang="fr-CA" dirty="0">
                <a:latin typeface="Arial" panose="020B0604020202020204" pitchFamily="34" charset="0"/>
                <a:cs typeface="Arial" panose="020B0604020202020204" pitchFamily="34" charset="0"/>
              </a:rPr>
              <a:t>Ceci n’est pas facile lorsque l’on demande une ordonnance de garde qui promeut le contact maximum lorsqu’il existe de la violence conjugale.</a:t>
            </a:r>
          </a:p>
          <a:p>
            <a:pPr>
              <a:lnSpc>
                <a:spcPct val="120000"/>
              </a:lnSpc>
            </a:pPr>
            <a:r>
              <a:rPr lang="fr-CA" dirty="0" smtClean="0">
                <a:latin typeface="Arial" panose="020B0604020202020204" pitchFamily="34" charset="0"/>
                <a:cs typeface="Arial" panose="020B0604020202020204" pitchFamily="34" charset="0"/>
              </a:rPr>
              <a:t>Or</a:t>
            </a:r>
            <a:r>
              <a:rPr lang="fr-CA" dirty="0">
                <a:latin typeface="Arial" panose="020B0604020202020204" pitchFamily="34" charset="0"/>
                <a:cs typeface="Arial" panose="020B0604020202020204" pitchFamily="34" charset="0"/>
              </a:rPr>
              <a:t>, le maximum de contact / communication, impose un fardeau injuste sur une mère qui a souffert de violence physique ou a subit de l’abus psychologique avant la séparation.</a:t>
            </a:r>
          </a:p>
          <a:p>
            <a:pPr>
              <a:lnSpc>
                <a:spcPct val="120000"/>
              </a:lnSpc>
            </a:pPr>
            <a:r>
              <a:rPr lang="fr-CA" dirty="0">
                <a:latin typeface="Arial" panose="020B0604020202020204" pitchFamily="34" charset="0"/>
                <a:cs typeface="Arial" panose="020B0604020202020204" pitchFamily="34" charset="0"/>
              </a:rPr>
              <a:t>On s’attend beaucoup des mères de nos jours: </a:t>
            </a:r>
          </a:p>
          <a:p>
            <a:pPr lvl="1">
              <a:lnSpc>
                <a:spcPct val="120000"/>
              </a:lnSpc>
            </a:pPr>
            <a:r>
              <a:rPr lang="fr-CA" dirty="0">
                <a:latin typeface="Arial" panose="020B0604020202020204" pitchFamily="34" charset="0"/>
                <a:cs typeface="Arial" panose="020B0604020202020204" pitchFamily="34" charset="0"/>
              </a:rPr>
              <a:t>Exemples:</a:t>
            </a:r>
          </a:p>
          <a:p>
            <a:pPr lvl="2">
              <a:lnSpc>
                <a:spcPct val="120000"/>
              </a:lnSpc>
            </a:pPr>
            <a:r>
              <a:rPr lang="fr-CA" dirty="0">
                <a:latin typeface="Arial" panose="020B0604020202020204" pitchFamily="34" charset="0"/>
                <a:cs typeface="Arial" panose="020B0604020202020204" pitchFamily="34" charset="0"/>
              </a:rPr>
              <a:t>Elles ont la responsabilité principale d’élever les enfants;</a:t>
            </a:r>
          </a:p>
          <a:p>
            <a:pPr lvl="2">
              <a:lnSpc>
                <a:spcPct val="120000"/>
              </a:lnSpc>
            </a:pPr>
            <a:r>
              <a:rPr lang="fr-CA" dirty="0">
                <a:latin typeface="Arial" panose="020B0604020202020204" pitchFamily="34" charset="0"/>
                <a:cs typeface="Arial" panose="020B0604020202020204" pitchFamily="34" charset="0"/>
              </a:rPr>
              <a:t>Elles doivent faciliter la relation entre le père et les enfants;</a:t>
            </a:r>
          </a:p>
          <a:p>
            <a:pPr lvl="2">
              <a:lnSpc>
                <a:spcPct val="120000"/>
              </a:lnSpc>
            </a:pPr>
            <a:r>
              <a:rPr lang="fr-CA" dirty="0">
                <a:latin typeface="Arial" panose="020B0604020202020204" pitchFamily="34" charset="0"/>
                <a:cs typeface="Arial" panose="020B0604020202020204" pitchFamily="34" charset="0"/>
              </a:rPr>
              <a:t>Si elles ne le font pas, on les accuse d’aliénation parentale</a:t>
            </a:r>
          </a:p>
          <a:p>
            <a:pPr lvl="2"/>
            <a:endParaRPr lang="fr-CA" dirty="0">
              <a:latin typeface="Arial" panose="020B0604020202020204" pitchFamily="34" charset="0"/>
              <a:cs typeface="Arial" panose="020B0604020202020204" pitchFamily="34" charset="0"/>
            </a:endParaRPr>
          </a:p>
          <a:p>
            <a:pPr lvl="2"/>
            <a:endParaRPr lang="fr-CA" dirty="0">
              <a:latin typeface="Arial" panose="020B0604020202020204" pitchFamily="34" charset="0"/>
              <a:cs typeface="Arial" panose="020B0604020202020204" pitchFamily="34" charset="0"/>
            </a:endParaRPr>
          </a:p>
          <a:p>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8417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66B25-B6AD-4F87-8902-424A7757F42F}"/>
              </a:ext>
            </a:extLst>
          </p:cNvPr>
          <p:cNvSpPr>
            <a:spLocks noGrp="1"/>
          </p:cNvSpPr>
          <p:nvPr>
            <p:ph type="title"/>
          </p:nvPr>
        </p:nvSpPr>
        <p:spPr>
          <a:xfrm>
            <a:off x="838200" y="1"/>
            <a:ext cx="10515600" cy="1690688"/>
          </a:xfrm>
        </p:spPr>
        <p:txBody>
          <a:bodyPr/>
          <a:lstStyle/>
          <a:p>
            <a:pPr algn="ctr"/>
            <a:r>
              <a:rPr lang="fr-CA" dirty="0">
                <a:latin typeface="Arial Black" panose="020B0A04020102020204" pitchFamily="34" charset="0"/>
              </a:rPr>
              <a:t>Impact du contact maximum</a:t>
            </a:r>
            <a:endParaRPr lang="en-CA" dirty="0">
              <a:latin typeface="Arial Black" panose="020B0A04020102020204" pitchFamily="34" charset="0"/>
            </a:endParaRPr>
          </a:p>
        </p:txBody>
      </p:sp>
      <p:sp>
        <p:nvSpPr>
          <p:cNvPr id="3" name="Content Placeholder 2">
            <a:extLst>
              <a:ext uri="{FF2B5EF4-FFF2-40B4-BE49-F238E27FC236}">
                <a16:creationId xmlns:a16="http://schemas.microsoft.com/office/drawing/2014/main" id="{8E6502B9-F8FA-4E20-B75C-55E52E25478B}"/>
              </a:ext>
            </a:extLst>
          </p:cNvPr>
          <p:cNvSpPr>
            <a:spLocks noGrp="1"/>
          </p:cNvSpPr>
          <p:nvPr>
            <p:ph idx="1"/>
          </p:nvPr>
        </p:nvSpPr>
        <p:spPr>
          <a:xfrm>
            <a:off x="126608" y="1350498"/>
            <a:ext cx="11873133" cy="5331656"/>
          </a:xfrm>
        </p:spPr>
        <p:txBody>
          <a:bodyPr>
            <a:normAutofit/>
          </a:bodyPr>
          <a:lstStyle/>
          <a:p>
            <a:pPr marL="0" indent="0">
              <a:lnSpc>
                <a:spcPct val="100000"/>
              </a:lnSpc>
              <a:buNone/>
            </a:pPr>
            <a:r>
              <a:rPr lang="fr-CA" dirty="0">
                <a:latin typeface="Arial" panose="020B0604020202020204" pitchFamily="34" charset="0"/>
                <a:cs typeface="Arial" panose="020B0604020202020204" pitchFamily="34" charset="0"/>
              </a:rPr>
              <a:t>Il existe donc une dichotomie entre, d’une part le principe du contact maximum dans le cas où un père aurait commis des actes de violence ou d’abus envers la mère et d’autre part, l’impact d’une </a:t>
            </a:r>
            <a:r>
              <a:rPr lang="fr-CA">
                <a:latin typeface="Arial" panose="020B0604020202020204" pitchFamily="34" charset="0"/>
                <a:cs typeface="Arial" panose="020B0604020202020204" pitchFamily="34" charset="0"/>
              </a:rPr>
              <a:t>ordonnance </a:t>
            </a:r>
            <a:r>
              <a:rPr lang="fr-CA" smtClean="0">
                <a:latin typeface="Arial" panose="020B0604020202020204" pitchFamily="34" charset="0"/>
                <a:cs typeface="Arial" panose="020B0604020202020204" pitchFamily="34" charset="0"/>
              </a:rPr>
              <a:t>temps </a:t>
            </a:r>
            <a:r>
              <a:rPr lang="fr-CA" dirty="0">
                <a:latin typeface="Arial" panose="020B0604020202020204" pitchFamily="34" charset="0"/>
                <a:cs typeface="Arial" panose="020B0604020202020204" pitchFamily="34" charset="0"/>
              </a:rPr>
              <a:t>parental (généreux) sur le meilleur intérêt de l’enfant. </a:t>
            </a:r>
          </a:p>
          <a:p>
            <a:pPr marL="0" indent="0">
              <a:lnSpc>
                <a:spcPct val="100000"/>
              </a:lnSpc>
              <a:buNone/>
            </a:pPr>
            <a:endParaRPr lang="fr-CA" dirty="0">
              <a:latin typeface="Arial" panose="020B0604020202020204" pitchFamily="34" charset="0"/>
              <a:cs typeface="Arial" panose="020B0604020202020204" pitchFamily="34" charset="0"/>
            </a:endParaRPr>
          </a:p>
          <a:p>
            <a:pPr marL="0" indent="0">
              <a:lnSpc>
                <a:spcPct val="100000"/>
              </a:lnSpc>
              <a:buNone/>
            </a:pPr>
            <a:r>
              <a:rPr lang="fr-CA" dirty="0">
                <a:latin typeface="Arial" panose="020B0604020202020204" pitchFamily="34" charset="0"/>
                <a:cs typeface="Arial" panose="020B0604020202020204" pitchFamily="34" charset="0"/>
              </a:rPr>
              <a:t>Une autre difficulté qui surgit réside dans le fait que la conduite antérieure ne peut pas être considérée pour adjuger la garde et l’accès </a:t>
            </a:r>
            <a:r>
              <a:rPr lang="fr-FR" dirty="0">
                <a:latin typeface="Arial" panose="020B0604020202020204" pitchFamily="34" charset="0"/>
                <a:cs typeface="Arial" panose="020B0604020202020204" pitchFamily="34" charset="0"/>
              </a:rPr>
              <a:t> </a:t>
            </a:r>
            <a:r>
              <a:rPr lang="fr-FR" b="1" i="1" dirty="0">
                <a:solidFill>
                  <a:srgbClr val="CC0099"/>
                </a:solidFill>
                <a:latin typeface="Arial" panose="020B0604020202020204" pitchFamily="34" charset="0"/>
                <a:cs typeface="Arial" panose="020B0604020202020204" pitchFamily="34" charset="0"/>
              </a:rPr>
              <a:t>sauf si cette conduite est liée à l’aptitude de la personne à agir à titre de père ou de mère.</a:t>
            </a:r>
            <a:r>
              <a:rPr lang="fr-FR" dirty="0">
                <a:latin typeface="Arial" panose="020B0604020202020204" pitchFamily="34" charset="0"/>
                <a:cs typeface="Arial" panose="020B0604020202020204" pitchFamily="34" charset="0"/>
              </a:rPr>
              <a:t> (article 16 par. 9 </a:t>
            </a:r>
            <a:r>
              <a:rPr lang="fr-FR" b="1" i="1" dirty="0">
                <a:latin typeface="Arial" panose="020B0604020202020204" pitchFamily="34" charset="0"/>
                <a:cs typeface="Arial" panose="020B0604020202020204" pitchFamily="34" charset="0"/>
              </a:rPr>
              <a:t>Loi sur le divorce</a:t>
            </a:r>
            <a:r>
              <a:rPr lang="fr-FR" dirty="0">
                <a:latin typeface="Arial" panose="020B0604020202020204" pitchFamily="34" charset="0"/>
                <a:cs typeface="Arial" panose="020B0604020202020204" pitchFamily="34" charset="0"/>
              </a:rPr>
              <a:t>)</a:t>
            </a:r>
            <a:endParaRPr lang="fr-CA" dirty="0">
              <a:latin typeface="Arial" panose="020B0604020202020204" pitchFamily="34" charset="0"/>
              <a:cs typeface="Arial" panose="020B0604020202020204" pitchFamily="34" charset="0"/>
            </a:endParaRPr>
          </a:p>
          <a:p>
            <a:pPr marL="0" indent="0">
              <a:buNone/>
            </a:pPr>
            <a:r>
              <a:rPr lang="fr-CA" dirty="0"/>
              <a:t>	</a:t>
            </a:r>
            <a:endParaRPr lang="en-CA" dirty="0"/>
          </a:p>
        </p:txBody>
      </p:sp>
    </p:spTree>
    <p:extLst>
      <p:ext uri="{BB962C8B-B14F-4D97-AF65-F5344CB8AC3E}">
        <p14:creationId xmlns:p14="http://schemas.microsoft.com/office/powerpoint/2010/main" val="2625226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CAD2C-31CA-4E39-9555-837B8AB5D569}"/>
              </a:ext>
            </a:extLst>
          </p:cNvPr>
          <p:cNvSpPr>
            <a:spLocks noGrp="1"/>
          </p:cNvSpPr>
          <p:nvPr>
            <p:ph type="title"/>
          </p:nvPr>
        </p:nvSpPr>
        <p:spPr/>
        <p:txBody>
          <a:bodyPr/>
          <a:lstStyle/>
          <a:p>
            <a:pPr algn="ctr"/>
            <a:r>
              <a:rPr lang="fr-CA" dirty="0">
                <a:latin typeface="Arial Black" panose="020B0A04020102020204" pitchFamily="34" charset="0"/>
              </a:rPr>
              <a:t>Solutions qui arrivent…</a:t>
            </a:r>
            <a:endParaRPr lang="en-CA" dirty="0">
              <a:latin typeface="Arial Black" panose="020B0A04020102020204" pitchFamily="34" charset="0"/>
            </a:endParaRPr>
          </a:p>
        </p:txBody>
      </p:sp>
      <p:sp>
        <p:nvSpPr>
          <p:cNvPr id="3" name="Content Placeholder 2">
            <a:extLst>
              <a:ext uri="{FF2B5EF4-FFF2-40B4-BE49-F238E27FC236}">
                <a16:creationId xmlns:a16="http://schemas.microsoft.com/office/drawing/2014/main" id="{5DAD3E52-9B77-4539-9B61-02D99CE44833}"/>
              </a:ext>
            </a:extLst>
          </p:cNvPr>
          <p:cNvSpPr>
            <a:spLocks noGrp="1"/>
          </p:cNvSpPr>
          <p:nvPr>
            <p:ph idx="1"/>
          </p:nvPr>
        </p:nvSpPr>
        <p:spPr>
          <a:xfrm>
            <a:off x="838200" y="1463040"/>
            <a:ext cx="10515600" cy="5289451"/>
          </a:xfrm>
        </p:spPr>
        <p:txBody>
          <a:bodyPr>
            <a:normAutofit/>
          </a:bodyPr>
          <a:lstStyle/>
          <a:p>
            <a:pPr>
              <a:lnSpc>
                <a:spcPct val="100000"/>
              </a:lnSpc>
            </a:pPr>
            <a:r>
              <a:rPr lang="fr-CA" dirty="0">
                <a:latin typeface="Arial" panose="020B0604020202020204" pitchFamily="34" charset="0"/>
                <a:cs typeface="Arial" panose="020B0604020202020204" pitchFamily="34" charset="0"/>
              </a:rPr>
              <a:t>Certaines juridiction ont commencé à considéré la violence familiale comme étant un élément qui peut peser dans la balance d’une décision de garde et d’accès. (voir</a:t>
            </a:r>
            <a:r>
              <a:rPr lang="fr-CA" b="1" i="1" dirty="0">
                <a:latin typeface="Arial" panose="020B0604020202020204" pitchFamily="34" charset="0"/>
                <a:cs typeface="Arial" panose="020B0604020202020204" pitchFamily="34" charset="0"/>
              </a:rPr>
              <a:t> Family Law </a:t>
            </a:r>
            <a:r>
              <a:rPr lang="fr-CA" b="1" i="1" dirty="0" err="1">
                <a:latin typeface="Arial" panose="020B0604020202020204" pitchFamily="34" charset="0"/>
                <a:cs typeface="Arial" panose="020B0604020202020204" pitchFamily="34" charset="0"/>
              </a:rPr>
              <a:t>Act</a:t>
            </a:r>
            <a:r>
              <a:rPr lang="fr-CA" b="1" i="1" dirty="0">
                <a:latin typeface="Arial" panose="020B0604020202020204" pitchFamily="34" charset="0"/>
                <a:cs typeface="Arial" panose="020B0604020202020204" pitchFamily="34" charset="0"/>
              </a:rPr>
              <a:t> </a:t>
            </a:r>
            <a:r>
              <a:rPr lang="fr-CA" dirty="0">
                <a:latin typeface="Arial" panose="020B0604020202020204" pitchFamily="34" charset="0"/>
                <a:cs typeface="Arial" panose="020B0604020202020204" pitchFamily="34" charset="0"/>
              </a:rPr>
              <a:t>Colombie Britannique, article 40(4)).</a:t>
            </a:r>
          </a:p>
          <a:p>
            <a:pPr>
              <a:lnSpc>
                <a:spcPct val="100000"/>
              </a:lnSpc>
            </a:pPr>
            <a:r>
              <a:rPr lang="fr-CA" dirty="0">
                <a:latin typeface="Arial" panose="020B0604020202020204" pitchFamily="34" charset="0"/>
                <a:cs typeface="Arial" panose="020B0604020202020204" pitchFamily="34" charset="0"/>
              </a:rPr>
              <a:t>Le projet de </a:t>
            </a:r>
            <a:r>
              <a:rPr lang="fr-CA" b="1" i="1" dirty="0">
                <a:latin typeface="Arial" panose="020B0604020202020204" pitchFamily="34" charset="0"/>
                <a:cs typeface="Arial" panose="020B0604020202020204" pitchFamily="34" charset="0"/>
              </a:rPr>
              <a:t>Loi sur le Divorce</a:t>
            </a:r>
            <a:r>
              <a:rPr lang="fr-CA" dirty="0">
                <a:latin typeface="Arial" panose="020B0604020202020204" pitchFamily="34" charset="0"/>
                <a:cs typeface="Arial" panose="020B0604020202020204" pitchFamily="34" charset="0"/>
              </a:rPr>
              <a:t> (Bill C78) l’article 12 qui modifie l’article 16 de la </a:t>
            </a:r>
            <a:r>
              <a:rPr lang="fr-CA" b="1" i="1" dirty="0">
                <a:latin typeface="Arial" panose="020B0604020202020204" pitchFamily="34" charset="0"/>
                <a:cs typeface="Arial" panose="020B0604020202020204" pitchFamily="34" charset="0"/>
              </a:rPr>
              <a:t>Loi</a:t>
            </a:r>
            <a:r>
              <a:rPr lang="fr-CA" dirty="0">
                <a:latin typeface="Arial" panose="020B0604020202020204" pitchFamily="34" charset="0"/>
                <a:cs typeface="Arial" panose="020B0604020202020204" pitchFamily="34" charset="0"/>
              </a:rPr>
              <a:t>:</a:t>
            </a:r>
          </a:p>
          <a:p>
            <a:pPr lvl="1">
              <a:lnSpc>
                <a:spcPct val="100000"/>
              </a:lnSpc>
            </a:pPr>
            <a:r>
              <a:rPr lang="fr-CA" dirty="0">
                <a:latin typeface="Arial" panose="020B0604020202020204" pitchFamily="34" charset="0"/>
                <a:cs typeface="Arial" panose="020B0604020202020204" pitchFamily="34" charset="0"/>
              </a:rPr>
              <a:t>La violence familiale est particulièrement définit par la </a:t>
            </a:r>
            <a:r>
              <a:rPr lang="fr-CA" b="1" i="1" dirty="0">
                <a:latin typeface="Arial" panose="020B0604020202020204" pitchFamily="34" charset="0"/>
                <a:cs typeface="Arial" panose="020B0604020202020204" pitchFamily="34" charset="0"/>
              </a:rPr>
              <a:t>Loi</a:t>
            </a:r>
            <a:endParaRPr lang="fr-CA" dirty="0">
              <a:latin typeface="Arial" panose="020B0604020202020204" pitchFamily="34" charset="0"/>
              <a:cs typeface="Arial" panose="020B0604020202020204" pitchFamily="34" charset="0"/>
            </a:endParaRPr>
          </a:p>
          <a:p>
            <a:pPr lvl="1">
              <a:lnSpc>
                <a:spcPct val="100000"/>
              </a:lnSpc>
            </a:pPr>
            <a:r>
              <a:rPr lang="fr-FR" b="1" dirty="0">
                <a:latin typeface="Arial" panose="020B0604020202020204" pitchFamily="34" charset="0"/>
                <a:cs typeface="Arial" panose="020B0604020202020204" pitchFamily="34" charset="0"/>
              </a:rPr>
              <a:t>Conduite antérieure</a:t>
            </a:r>
          </a:p>
          <a:p>
            <a:pPr lvl="2">
              <a:lnSpc>
                <a:spcPct val="100000"/>
              </a:lnSpc>
            </a:pPr>
            <a:r>
              <a:rPr lang="fr-FR" b="1" dirty="0">
                <a:latin typeface="Arial" panose="020B0604020202020204" pitchFamily="34" charset="0"/>
                <a:cs typeface="Arial" panose="020B0604020202020204" pitchFamily="34" charset="0"/>
              </a:rPr>
              <a:t>(5) </a:t>
            </a:r>
            <a:r>
              <a:rPr lang="fr-FR" dirty="0">
                <a:latin typeface="Arial" panose="020B0604020202020204" pitchFamily="34" charset="0"/>
                <a:cs typeface="Arial" panose="020B0604020202020204" pitchFamily="34" charset="0"/>
              </a:rPr>
              <a:t>Pour déterminer l’intérêt de l’enfant, le tribunal ne tient pas compte de la conduite antérieure d’une personne, sauf si cette conduite est liée à l’exercice du temps parental, de responsabilités décisionnelles ou de contacts avec l’enfant en vertu d’une ordonnance de contact.</a:t>
            </a:r>
          </a:p>
          <a:p>
            <a:pPr lvl="1"/>
            <a:endParaRPr lang="fr-CA" b="1" i="1" dirty="0"/>
          </a:p>
        </p:txBody>
      </p:sp>
    </p:spTree>
    <p:extLst>
      <p:ext uri="{BB962C8B-B14F-4D97-AF65-F5344CB8AC3E}">
        <p14:creationId xmlns:p14="http://schemas.microsoft.com/office/powerpoint/2010/main" val="2753524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258</TotalTime>
  <Words>1100</Words>
  <Application>Microsoft Office PowerPoint</Application>
  <PresentationFormat>Widescreen</PresentationFormat>
  <Paragraphs>77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Calibri</vt:lpstr>
      <vt:lpstr>Calibri Light</vt:lpstr>
      <vt:lpstr>Office Theme</vt:lpstr>
      <vt:lpstr>N.B. : Cette présentation a eu lieu dans le cadre du Colloque sur le droit de la famille et la violence conjugale des 8 et 9 octobre 2019, organisé par l’AOcVF, au Centre Shaw, à Ottawa, ON</vt:lpstr>
      <vt:lpstr>Les concepts d'intérêt véritable de l'enfant et d'aliénation parentale en contexte de violence conjugale: accès à la justice et implications. </vt:lpstr>
      <vt:lpstr>Encadrement judiciaire</vt:lpstr>
      <vt:lpstr>Encadrement judiciaire</vt:lpstr>
      <vt:lpstr>Interprétation de ces articles de loi</vt:lpstr>
      <vt:lpstr>Interprétation de ces articles de loi</vt:lpstr>
      <vt:lpstr>Que se passe-t-il quand il y a violence conjugale?</vt:lpstr>
      <vt:lpstr>Impact du contact maximum</vt:lpstr>
      <vt:lpstr>Solutions qui arrivent…</vt:lpstr>
      <vt:lpstr>Solutions qui arrivent…</vt:lpstr>
      <vt:lpstr>Solutions qui arrivent…</vt:lpstr>
      <vt:lpstr>Théorie de la violence familiale</vt:lpstr>
      <vt:lpstr>Théorie de la violence familiale</vt:lpstr>
      <vt:lpstr>Théorie de la violence familiale</vt:lpstr>
      <vt:lpstr>MERCI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concepts d'intérêt véritable de l'enfant et d'aliénation parentale en contexte de violence conjugale: accès à la justice et implications.</dc:title>
  <dc:creator>Julie Guindon</dc:creator>
  <cp:lastModifiedBy>techlocal</cp:lastModifiedBy>
  <cp:revision>32</cp:revision>
  <dcterms:created xsi:type="dcterms:W3CDTF">2019-10-06T23:38:54Z</dcterms:created>
  <dcterms:modified xsi:type="dcterms:W3CDTF">2020-01-20T14:39:21Z</dcterms:modified>
</cp:coreProperties>
</file>