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2" r:id="rId3"/>
    <p:sldId id="263" r:id="rId4"/>
    <p:sldId id="264" r:id="rId5"/>
    <p:sldId id="265" r:id="rId6"/>
    <p:sldId id="266" r:id="rId7"/>
    <p:sldId id="257" r:id="rId8"/>
    <p:sldId id="258" r:id="rId9"/>
    <p:sldId id="260" r:id="rId10"/>
    <p:sldId id="267" r:id="rId11"/>
    <p:sldId id="270" r:id="rId12"/>
    <p:sldId id="269" r:id="rId13"/>
    <p:sldId id="268" r:id="rId14"/>
    <p:sldId id="271" r:id="rId15"/>
    <p:sldId id="259" r:id="rId16"/>
    <p:sldId id="272" r:id="rId17"/>
    <p:sldId id="273"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A9DDB-6BB9-4343-B010-CEEB575904D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47C3678A-8DE7-4785-B0CE-4FD463B03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FF4463AB-03E7-426B-9012-68BD721D9C1E}"/>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5" name="Espace réservé du pied de page 4">
            <a:extLst>
              <a:ext uri="{FF2B5EF4-FFF2-40B4-BE49-F238E27FC236}">
                <a16:creationId xmlns:a16="http://schemas.microsoft.com/office/drawing/2014/main" id="{1D2B0C53-0F0C-4CEC-9E95-AF669B8CBF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02CCC94-A387-4271-BA6D-7711763E9C91}"/>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277463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4CAE3-19CB-4161-8D7B-33D96882AFC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0699A04-8613-4588-864E-530ED63D83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39668B5-36D4-4717-90CA-CF3A2024434E}"/>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5" name="Espace réservé du pied de page 4">
            <a:extLst>
              <a:ext uri="{FF2B5EF4-FFF2-40B4-BE49-F238E27FC236}">
                <a16:creationId xmlns:a16="http://schemas.microsoft.com/office/drawing/2014/main" id="{385839F5-702F-4E63-BF1B-E715624885F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B1F9418-D3F5-4C84-AA98-AFA8B7297253}"/>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249778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91D548-E5E6-4F37-9DB9-A9750EB8B4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3E37EF8-A2D1-413E-97B4-6CC5C311BF3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4D1A041-75AD-4C45-B4E8-D8B3EFDF9D0F}"/>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5" name="Espace réservé du pied de page 4">
            <a:extLst>
              <a:ext uri="{FF2B5EF4-FFF2-40B4-BE49-F238E27FC236}">
                <a16:creationId xmlns:a16="http://schemas.microsoft.com/office/drawing/2014/main" id="{193EC1F3-3331-491E-9928-BBAC16ECDE9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E1DEC50-B0ED-463F-99F3-85220BDE7581}"/>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97451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E06EF-291B-4E25-93C0-0C9892A1D5A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34B688B-3E8F-4AB7-A89A-B1FC92532B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297F064-0089-4FCC-8CCE-504FD804149E}"/>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5" name="Espace réservé du pied de page 4">
            <a:extLst>
              <a:ext uri="{FF2B5EF4-FFF2-40B4-BE49-F238E27FC236}">
                <a16:creationId xmlns:a16="http://schemas.microsoft.com/office/drawing/2014/main" id="{4DC141E1-C0F8-4328-AC34-542B2F374A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BFFDB71-7EB6-445D-A653-CF48D2A9154C}"/>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254855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5198E-560F-47A7-9D6F-CF9E3E7B7F0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E598B36B-2316-4BE8-BAC6-A8D8BFFAA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F688240-945C-4335-8579-54904BDDFB61}"/>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5" name="Espace réservé du pied de page 4">
            <a:extLst>
              <a:ext uri="{FF2B5EF4-FFF2-40B4-BE49-F238E27FC236}">
                <a16:creationId xmlns:a16="http://schemas.microsoft.com/office/drawing/2014/main" id="{3D9048FE-4328-4C97-B822-E0F57466D68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30C63F8-ABD9-436C-BAFD-A0711ECF8B04}"/>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70444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6158D-62D6-44FB-A1C7-AC4B863483C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AA47FDF-B0B7-41FE-8D73-686FF971393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F6EB19B-E73C-47A2-97FE-7D325DBB68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8B7493F-07B7-4CFF-8B80-92FA21D9337B}"/>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6" name="Espace réservé du pied de page 5">
            <a:extLst>
              <a:ext uri="{FF2B5EF4-FFF2-40B4-BE49-F238E27FC236}">
                <a16:creationId xmlns:a16="http://schemas.microsoft.com/office/drawing/2014/main" id="{0FD134AD-B9A5-4141-B02A-BD67E1E594B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8A8E03-A734-473B-A6BF-37AEBFE559F0}"/>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397322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B00C5-0CCD-458B-A6D2-FD8B3E62F6D6}"/>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CF50096-452C-4818-8A50-E0EB615E7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02D33F-6114-4F59-AFEE-478B95C4DAB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89226DD-2EF2-4471-907F-8C9F11A77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A08B2A2-3B7C-48A3-B89F-2D1C60ABC18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7A97A2B-FD35-4B3E-A404-63FAE109AB8C}"/>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8" name="Espace réservé du pied de page 7">
            <a:extLst>
              <a:ext uri="{FF2B5EF4-FFF2-40B4-BE49-F238E27FC236}">
                <a16:creationId xmlns:a16="http://schemas.microsoft.com/office/drawing/2014/main" id="{620381D4-1224-4F4A-9A36-44C25DF1A4A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F445C0B-F574-4B4F-882F-F4A6A1064B03}"/>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421956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4EEC5-DFA5-48D3-9114-51BBE6E2880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4611344-3ED1-48C4-B9B3-58C5E9A761F8}"/>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4" name="Espace réservé du pied de page 3">
            <a:extLst>
              <a:ext uri="{FF2B5EF4-FFF2-40B4-BE49-F238E27FC236}">
                <a16:creationId xmlns:a16="http://schemas.microsoft.com/office/drawing/2014/main" id="{9CED4ADC-CDB1-4E9E-8A1E-F5AE8D3270C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136E044F-E5A4-4D04-84E0-42CEEA637469}"/>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414401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6FDB72-039B-484D-A0DF-88397EF24F01}"/>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3" name="Espace réservé du pied de page 2">
            <a:extLst>
              <a:ext uri="{FF2B5EF4-FFF2-40B4-BE49-F238E27FC236}">
                <a16:creationId xmlns:a16="http://schemas.microsoft.com/office/drawing/2014/main" id="{B0B914AD-7E31-4EDA-892A-B6A8359D930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33FF46B-19EC-4EA2-B18E-DC8E7B967080}"/>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319112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A0F41-ADC9-4F81-A61F-F9972E5F1D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84929A8-7662-44E1-914E-CA60B1C20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5173EFD-5AC6-46B3-A810-F5B78C469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32C4DE-647B-42E0-92AA-AE93525E95F7}"/>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6" name="Espace réservé du pied de page 5">
            <a:extLst>
              <a:ext uri="{FF2B5EF4-FFF2-40B4-BE49-F238E27FC236}">
                <a16:creationId xmlns:a16="http://schemas.microsoft.com/office/drawing/2014/main" id="{E8274D98-5D1E-417D-B078-147A12CE653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06E6118-79CB-47BF-AA89-0BFC5329CA47}"/>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152088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2A574-B0CE-4596-8D98-333B99DAF9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19E5D19-88B9-4F21-B336-7E9B56B50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47EB827-5679-4DE0-8017-F7AE7AFBC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E18FFA-A8CC-4826-AD26-64972D5EA3ED}"/>
              </a:ext>
            </a:extLst>
          </p:cNvPr>
          <p:cNvSpPr>
            <a:spLocks noGrp="1"/>
          </p:cNvSpPr>
          <p:nvPr>
            <p:ph type="dt" sz="half" idx="10"/>
          </p:nvPr>
        </p:nvSpPr>
        <p:spPr/>
        <p:txBody>
          <a:bodyPr/>
          <a:lstStyle/>
          <a:p>
            <a:fld id="{898C9BE5-743B-448D-BD43-FFEED1177C66}" type="datetimeFigureOut">
              <a:rPr lang="fr-CA" smtClean="0"/>
              <a:t>2020-01-21</a:t>
            </a:fld>
            <a:endParaRPr lang="fr-CA"/>
          </a:p>
        </p:txBody>
      </p:sp>
      <p:sp>
        <p:nvSpPr>
          <p:cNvPr id="6" name="Espace réservé du pied de page 5">
            <a:extLst>
              <a:ext uri="{FF2B5EF4-FFF2-40B4-BE49-F238E27FC236}">
                <a16:creationId xmlns:a16="http://schemas.microsoft.com/office/drawing/2014/main" id="{E077CF88-C696-46BB-ACCF-76AEC4C226A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8E7BB6C-8D73-4155-80AD-B95AE80A4A41}"/>
              </a:ext>
            </a:extLst>
          </p:cNvPr>
          <p:cNvSpPr>
            <a:spLocks noGrp="1"/>
          </p:cNvSpPr>
          <p:nvPr>
            <p:ph type="sldNum" sz="quarter" idx="12"/>
          </p:nvPr>
        </p:nvSpPr>
        <p:spPr/>
        <p:txBody>
          <a:bodyPr/>
          <a:lstStyle/>
          <a:p>
            <a:fld id="{7060B63A-DFAE-4726-94B6-89D93494A709}" type="slidenum">
              <a:rPr lang="fr-CA" smtClean="0"/>
              <a:t>‹#›</a:t>
            </a:fld>
            <a:endParaRPr lang="fr-CA"/>
          </a:p>
        </p:txBody>
      </p:sp>
    </p:spTree>
    <p:extLst>
      <p:ext uri="{BB962C8B-B14F-4D97-AF65-F5344CB8AC3E}">
        <p14:creationId xmlns:p14="http://schemas.microsoft.com/office/powerpoint/2010/main" val="236890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ECAB79-9C5E-4B54-9A4B-C5E3ED198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377E75F-91D4-4711-9C87-4793A9EAB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37AD17A-28FD-4925-A252-AD77FC823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C9BE5-743B-448D-BD43-FFEED1177C66}" type="datetimeFigureOut">
              <a:rPr lang="fr-CA" smtClean="0"/>
              <a:t>2020-01-21</a:t>
            </a:fld>
            <a:endParaRPr lang="fr-CA"/>
          </a:p>
        </p:txBody>
      </p:sp>
      <p:sp>
        <p:nvSpPr>
          <p:cNvPr id="5" name="Espace réservé du pied de page 4">
            <a:extLst>
              <a:ext uri="{FF2B5EF4-FFF2-40B4-BE49-F238E27FC236}">
                <a16:creationId xmlns:a16="http://schemas.microsoft.com/office/drawing/2014/main" id="{2F41FDAD-45E1-42B0-A394-2D42592D8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9334BC4A-4826-4B63-A0E2-1CE210CF3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0B63A-DFAE-4726-94B6-89D93494A709}" type="slidenum">
              <a:rPr lang="fr-CA" smtClean="0"/>
              <a:t>‹#›</a:t>
            </a:fld>
            <a:endParaRPr lang="fr-CA"/>
          </a:p>
        </p:txBody>
      </p:sp>
    </p:spTree>
    <p:extLst>
      <p:ext uri="{BB962C8B-B14F-4D97-AF65-F5344CB8AC3E}">
        <p14:creationId xmlns:p14="http://schemas.microsoft.com/office/powerpoint/2010/main" val="180438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66763"/>
            <a:ext cx="9144000" cy="2387600"/>
          </a:xfrm>
        </p:spPr>
        <p:txBody>
          <a:bodyPr>
            <a:noAutofit/>
          </a:bodyPr>
          <a:lstStyle/>
          <a:p>
            <a:r>
              <a:rPr lang="fr-CA" sz="3600" b="1" dirty="0">
                <a:solidFill>
                  <a:srgbClr val="002060"/>
                </a:solidFill>
              </a:rPr>
              <a:t>N.B. : Cette présentation a eu lieu dans le cadre du Colloque sur le droit de la famille et la violence conjugale des 8 et 9 octobre 2019, organisé par l’AOcVF au Centre Shaw, à Ottawa, ON</a:t>
            </a:r>
            <a:endParaRPr lang="fr-CA" sz="3600" dirty="0">
              <a:solidFill>
                <a:srgbClr val="002060"/>
              </a:solidFill>
            </a:endParaRPr>
          </a:p>
        </p:txBody>
      </p:sp>
      <p:sp>
        <p:nvSpPr>
          <p:cNvPr id="3" name="Sous-titre 2"/>
          <p:cNvSpPr>
            <a:spLocks noGrp="1"/>
          </p:cNvSpPr>
          <p:nvPr>
            <p:ph type="subTitle" idx="1"/>
          </p:nvPr>
        </p:nvSpPr>
        <p:spPr>
          <a:xfrm>
            <a:off x="1524000" y="3868738"/>
            <a:ext cx="9144000" cy="1655762"/>
          </a:xfrm>
        </p:spPr>
        <p:txBody>
          <a:bodyPr>
            <a:normAutofit fontScale="77500" lnSpcReduction="20000"/>
          </a:bodyPr>
          <a:lstStyle/>
          <a:p>
            <a:pPr marL="342900" indent="-342900" algn="l">
              <a:buFont typeface="Arial" panose="020B0604020202020204" pitchFamily="34" charset="0"/>
              <a:buChar char="•"/>
            </a:pPr>
            <a:r>
              <a:rPr lang="fr-CA" dirty="0"/>
              <a:t>Le contenu de cette présentation est la propriété </a:t>
            </a:r>
            <a:r>
              <a:rPr lang="fr-CA" dirty="0" smtClean="0"/>
              <a:t>de Madame Julie Béchard, </a:t>
            </a:r>
            <a:r>
              <a:rPr lang="fr-CA" dirty="0"/>
              <a:t>qui </a:t>
            </a:r>
            <a:r>
              <a:rPr lang="fr-CA" dirty="0" smtClean="0"/>
              <a:t>a participé au panel </a:t>
            </a:r>
            <a:r>
              <a:rPr lang="fr-CA" i="1" dirty="0"/>
              <a:t>La violence conjugale à l’intersection des droits : Droit criminel, droit de la famille et droit </a:t>
            </a:r>
            <a:r>
              <a:rPr lang="fr-CA" i="1" dirty="0" smtClean="0"/>
              <a:t>administratif (</a:t>
            </a:r>
            <a:r>
              <a:rPr lang="fr-CA" i="1" dirty="0"/>
              <a:t>logement et immigration</a:t>
            </a:r>
            <a:r>
              <a:rPr lang="fr-CA" i="1" dirty="0" smtClean="0"/>
              <a:t>), </a:t>
            </a:r>
            <a:r>
              <a:rPr lang="fr-CA" dirty="0" smtClean="0"/>
              <a:t>le </a:t>
            </a:r>
            <a:r>
              <a:rPr lang="fr-CA" dirty="0"/>
              <a:t>8 octobre à </a:t>
            </a:r>
            <a:r>
              <a:rPr lang="fr-CA" smtClean="0"/>
              <a:t>10 h 45</a:t>
            </a:r>
            <a:r>
              <a:rPr lang="en-US" dirty="0" smtClean="0"/>
              <a:t>.</a:t>
            </a: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err="1"/>
              <a:t>Veuillez</a:t>
            </a:r>
            <a:r>
              <a:rPr lang="en-US" dirty="0"/>
              <a:t> </a:t>
            </a:r>
            <a:r>
              <a:rPr lang="en-US" dirty="0" smtClean="0"/>
              <a:t>la </a:t>
            </a:r>
            <a:r>
              <a:rPr lang="en-US" dirty="0" err="1"/>
              <a:t>contacter</a:t>
            </a:r>
            <a:r>
              <a:rPr lang="en-US" dirty="0"/>
              <a:t> pour </a:t>
            </a:r>
            <a:r>
              <a:rPr lang="en-US" dirty="0" err="1"/>
              <a:t>toute</a:t>
            </a:r>
            <a:r>
              <a:rPr lang="en-US" dirty="0"/>
              <a:t> redistribution </a:t>
            </a:r>
            <a:r>
              <a:rPr lang="en-US" dirty="0" err="1"/>
              <a:t>liée</a:t>
            </a:r>
            <a:r>
              <a:rPr lang="en-US" dirty="0"/>
              <a:t> au </a:t>
            </a:r>
            <a:r>
              <a:rPr lang="en-US" dirty="0" err="1"/>
              <a:t>contenu</a:t>
            </a:r>
            <a:r>
              <a:rPr lang="en-US" dirty="0"/>
              <a:t> de </a:t>
            </a:r>
            <a:r>
              <a:rPr lang="en-US" dirty="0" err="1"/>
              <a:t>cette</a:t>
            </a:r>
            <a:r>
              <a:rPr lang="en-US" dirty="0"/>
              <a:t> </a:t>
            </a:r>
            <a:r>
              <a:rPr lang="en-US" dirty="0" err="1"/>
              <a:t>présentation</a:t>
            </a:r>
            <a:r>
              <a:rPr lang="en-US" dirty="0"/>
              <a:t>.</a:t>
            </a:r>
          </a:p>
          <a:p>
            <a:pPr marL="342900" indent="-342900" algn="l">
              <a:buFont typeface="Arial" panose="020B0604020202020204" pitchFamily="34" charset="0"/>
              <a:buChar char="•"/>
            </a:pPr>
            <a:endParaRPr lang="fr-CA" dirty="0"/>
          </a:p>
        </p:txBody>
      </p:sp>
    </p:spTree>
    <p:extLst>
      <p:ext uri="{BB962C8B-B14F-4D97-AF65-F5344CB8AC3E}">
        <p14:creationId xmlns:p14="http://schemas.microsoft.com/office/powerpoint/2010/main" val="252915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319C9-D4AD-4941-8D5E-7364B81C20C2}"/>
              </a:ext>
            </a:extLst>
          </p:cNvPr>
          <p:cNvSpPr>
            <a:spLocks noGrp="1"/>
          </p:cNvSpPr>
          <p:nvPr>
            <p:ph type="title"/>
          </p:nvPr>
        </p:nvSpPr>
        <p:spPr/>
        <p:txBody>
          <a:bodyPr>
            <a:normAutofit fontScale="90000"/>
          </a:bodyPr>
          <a:lstStyle/>
          <a:p>
            <a:r>
              <a:rPr lang="fr-CA" dirty="0"/>
              <a:t>Le droit criminel et les agressions à caractère sexuel – Campagne Femmes Ontariennes en droit de la famille (FODF)</a:t>
            </a:r>
          </a:p>
        </p:txBody>
      </p:sp>
      <p:sp>
        <p:nvSpPr>
          <p:cNvPr id="3" name="Espace réservé du contenu 2">
            <a:extLst>
              <a:ext uri="{FF2B5EF4-FFF2-40B4-BE49-F238E27FC236}">
                <a16:creationId xmlns:a16="http://schemas.microsoft.com/office/drawing/2014/main" id="{FDAC8449-ADC8-4838-A4FE-65AEBF90EB4D}"/>
              </a:ext>
            </a:extLst>
          </p:cNvPr>
          <p:cNvSpPr>
            <a:spLocks noGrp="1"/>
          </p:cNvSpPr>
          <p:nvPr>
            <p:ph idx="1"/>
          </p:nvPr>
        </p:nvSpPr>
        <p:spPr>
          <a:xfrm>
            <a:off x="838200" y="2000250"/>
            <a:ext cx="10515600" cy="4766310"/>
          </a:xfrm>
        </p:spPr>
        <p:txBody>
          <a:bodyPr>
            <a:normAutofit/>
          </a:bodyPr>
          <a:lstStyle/>
          <a:p>
            <a:r>
              <a:rPr lang="fr-CA" dirty="0"/>
              <a:t>Le </a:t>
            </a:r>
            <a:r>
              <a:rPr lang="fr-CA" i="1" dirty="0"/>
              <a:t>Code criminel du Canada</a:t>
            </a:r>
            <a:r>
              <a:rPr lang="fr-CA" dirty="0"/>
              <a:t> reconnaît que les hommes et les femmes peuvent être victimes d’agression sexuelle, cependant, statistiquement, la grande majorité des victimes sont des femmes.</a:t>
            </a:r>
          </a:p>
          <a:p>
            <a:r>
              <a:rPr lang="fr-CA" dirty="0"/>
              <a:t>Le consentement permet de déterminer si la personne a consenti de plein gré à l’activité sexuelle. Il est donc fondamental pour différencier un acte sexuel d’une agression sexuelle. Une activité sexuelle devient une agression sexuelle dès qu’il n’y a pas de consentement.</a:t>
            </a:r>
          </a:p>
        </p:txBody>
      </p:sp>
    </p:spTree>
    <p:extLst>
      <p:ext uri="{BB962C8B-B14F-4D97-AF65-F5344CB8AC3E}">
        <p14:creationId xmlns:p14="http://schemas.microsoft.com/office/powerpoint/2010/main" val="99970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28DED-8A42-45A1-97AA-533CEC73F6B6}"/>
              </a:ext>
            </a:extLst>
          </p:cNvPr>
          <p:cNvSpPr>
            <a:spLocks noGrp="1"/>
          </p:cNvSpPr>
          <p:nvPr>
            <p:ph type="title"/>
          </p:nvPr>
        </p:nvSpPr>
        <p:spPr/>
        <p:txBody>
          <a:bodyPr/>
          <a:lstStyle/>
          <a:p>
            <a:r>
              <a:rPr lang="fr-CA" dirty="0"/>
              <a:t>Le consentement – Campagne Femmes Ontariennes en droit de la famille (FODF)</a:t>
            </a:r>
          </a:p>
        </p:txBody>
      </p:sp>
      <p:sp>
        <p:nvSpPr>
          <p:cNvPr id="3" name="Espace réservé du contenu 2">
            <a:extLst>
              <a:ext uri="{FF2B5EF4-FFF2-40B4-BE49-F238E27FC236}">
                <a16:creationId xmlns:a16="http://schemas.microsoft.com/office/drawing/2014/main" id="{2D37C1A7-EEF4-43D7-A085-9EB4606E5E58}"/>
              </a:ext>
            </a:extLst>
          </p:cNvPr>
          <p:cNvSpPr>
            <a:spLocks noGrp="1"/>
          </p:cNvSpPr>
          <p:nvPr>
            <p:ph idx="1"/>
          </p:nvPr>
        </p:nvSpPr>
        <p:spPr>
          <a:xfrm>
            <a:off x="838200" y="1825625"/>
            <a:ext cx="10515600" cy="4667250"/>
          </a:xfrm>
        </p:spPr>
        <p:txBody>
          <a:bodyPr>
            <a:normAutofit fontScale="70000" lnSpcReduction="20000"/>
          </a:bodyPr>
          <a:lstStyle/>
          <a:p>
            <a:r>
              <a:rPr lang="fr-CA" dirty="0"/>
              <a:t>Vous pouvez exprimer votre consentement par des mots ou des gestes. Selon le </a:t>
            </a:r>
            <a:r>
              <a:rPr lang="fr-CA" i="1" dirty="0"/>
              <a:t>Code criminel</a:t>
            </a:r>
            <a:r>
              <a:rPr lang="fr-CA" dirty="0"/>
              <a:t>, la personne qui initie l’activité sexuelle doit toujours demander à l’autre si elle veut y participer. </a:t>
            </a:r>
          </a:p>
          <a:p>
            <a:r>
              <a:rPr lang="fr-CA" dirty="0"/>
              <a:t>Le consentement doit être présent tout au long de l’activité sexuelle : vous pouvez décider à tout moment d’y mettre fin. Si votre partenaire ne vous écoute pas, il y a agression sexuelle.</a:t>
            </a:r>
          </a:p>
          <a:p>
            <a:r>
              <a:rPr lang="fr-CA" dirty="0"/>
              <a:t>Le consentement doit être exprimé à chaque fois qu’une activité sexuelle est proposée. </a:t>
            </a:r>
          </a:p>
          <a:p>
            <a:r>
              <a:rPr lang="fr-CA" dirty="0"/>
              <a:t>Avoir consenti à une pratique sexuelle ne veut pas dire que vous acceptez toutes les pratiques sexuelles.</a:t>
            </a:r>
          </a:p>
          <a:p>
            <a:r>
              <a:rPr lang="fr-CA" dirty="0"/>
              <a:t>Il n’y a pas de consentement, donc il y a agression sexuelle, quand :</a:t>
            </a:r>
          </a:p>
          <a:p>
            <a:pPr lvl="1"/>
            <a:r>
              <a:rPr lang="fr-CA" dirty="0"/>
              <a:t>Vous exprimez un refus. Exprimer son refus ne veut pas obligatoirement dire se débattre. Vous pouvez exprimer votre refus par des mots, des gestes ou des comportements.</a:t>
            </a:r>
          </a:p>
          <a:p>
            <a:pPr lvl="1"/>
            <a:r>
              <a:rPr lang="fr-CA" dirty="0"/>
              <a:t>L’agresseur utilise l’intimidation, la manipulation, la menace, la force ou la violence pour vous contraindre.</a:t>
            </a:r>
          </a:p>
          <a:p>
            <a:pPr lvl="1"/>
            <a:r>
              <a:rPr lang="fr-CA" dirty="0"/>
              <a:t>L’agresseur abuse de son pouvoir, son autorité ou de votre confiance pour vous imposer des contacts de nature sexuelle.</a:t>
            </a:r>
          </a:p>
          <a:p>
            <a:pPr lvl="1"/>
            <a:r>
              <a:rPr lang="fr-CA" dirty="0"/>
              <a:t>Vous êtes incapable de consentir à l’activité sexuelle. Par exemple, si vous dormez, si vous êtes inconsciente ou si vous avez consommé de l’alcool ou de la drogue, de votre plein gré ou à votre insu et que vous n’avez plus conscience de vos actes ou de ceux de votre partenaire.</a:t>
            </a:r>
          </a:p>
          <a:p>
            <a:endParaRPr lang="fr-CA" dirty="0"/>
          </a:p>
        </p:txBody>
      </p:sp>
    </p:spTree>
    <p:extLst>
      <p:ext uri="{BB962C8B-B14F-4D97-AF65-F5344CB8AC3E}">
        <p14:creationId xmlns:p14="http://schemas.microsoft.com/office/powerpoint/2010/main" val="303070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4BF4B-7687-46BD-8A62-03C1939590EF}"/>
              </a:ext>
            </a:extLst>
          </p:cNvPr>
          <p:cNvSpPr>
            <a:spLocks noGrp="1"/>
          </p:cNvSpPr>
          <p:nvPr>
            <p:ph type="title"/>
          </p:nvPr>
        </p:nvSpPr>
        <p:spPr/>
        <p:txBody>
          <a:bodyPr/>
          <a:lstStyle/>
          <a:p>
            <a:r>
              <a:rPr lang="fr-CA" dirty="0"/>
              <a:t>La prévention traditionnelle</a:t>
            </a:r>
          </a:p>
        </p:txBody>
      </p:sp>
      <p:sp>
        <p:nvSpPr>
          <p:cNvPr id="3" name="Espace réservé du contenu 2">
            <a:extLst>
              <a:ext uri="{FF2B5EF4-FFF2-40B4-BE49-F238E27FC236}">
                <a16:creationId xmlns:a16="http://schemas.microsoft.com/office/drawing/2014/main" id="{71B4B0B0-4735-41D3-8EB0-76F972DE6BB4}"/>
              </a:ext>
            </a:extLst>
          </p:cNvPr>
          <p:cNvSpPr>
            <a:spLocks noGrp="1"/>
          </p:cNvSpPr>
          <p:nvPr>
            <p:ph idx="1"/>
          </p:nvPr>
        </p:nvSpPr>
        <p:spPr/>
        <p:txBody>
          <a:bodyPr/>
          <a:lstStyle/>
          <a:p>
            <a:r>
              <a:rPr lang="fr-CA" dirty="0"/>
              <a:t>L’approche traditionnelle à la prévention des agressions à caractère sexuel</a:t>
            </a:r>
          </a:p>
          <a:p>
            <a:r>
              <a:rPr lang="fr-CA" dirty="0"/>
              <a:t>Les règles qu’on dicte aux filles/femmes à suivre afin d’éviter d’être agressées sont basés sur des mythes:</a:t>
            </a:r>
          </a:p>
          <a:p>
            <a:pPr lvl="1"/>
            <a:r>
              <a:rPr lang="fr-CA" dirty="0"/>
              <a:t>Le mythe de l’inconnu</a:t>
            </a:r>
          </a:p>
          <a:p>
            <a:pPr lvl="1"/>
            <a:r>
              <a:rPr lang="fr-CA" dirty="0"/>
              <a:t>Le mythe de la nuit</a:t>
            </a:r>
          </a:p>
          <a:p>
            <a:pPr lvl="1"/>
            <a:r>
              <a:rPr lang="fr-CA" dirty="0"/>
              <a:t>Le mythe de l’endroit dangereux</a:t>
            </a:r>
          </a:p>
          <a:p>
            <a:pPr lvl="1"/>
            <a:r>
              <a:rPr lang="fr-CA" dirty="0"/>
              <a:t>Le mythe de l’apparence physique</a:t>
            </a:r>
          </a:p>
          <a:p>
            <a:pPr lvl="1"/>
            <a:endParaRPr lang="fr-CA" dirty="0"/>
          </a:p>
          <a:p>
            <a:endParaRPr lang="fr-CA" dirty="0"/>
          </a:p>
        </p:txBody>
      </p:sp>
    </p:spTree>
    <p:extLst>
      <p:ext uri="{BB962C8B-B14F-4D97-AF65-F5344CB8AC3E}">
        <p14:creationId xmlns:p14="http://schemas.microsoft.com/office/powerpoint/2010/main" val="267750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B06C5-CF67-4A48-9D8C-40541498D6AA}"/>
              </a:ext>
            </a:extLst>
          </p:cNvPr>
          <p:cNvSpPr>
            <a:spLocks noGrp="1"/>
          </p:cNvSpPr>
          <p:nvPr>
            <p:ph type="title"/>
          </p:nvPr>
        </p:nvSpPr>
        <p:spPr/>
        <p:txBody>
          <a:bodyPr/>
          <a:lstStyle/>
          <a:p>
            <a:r>
              <a:rPr lang="fr-CA" dirty="0"/>
              <a:t>L’impact de l’agression à caractère sexuel et l’accès des femmes à la justice</a:t>
            </a:r>
          </a:p>
        </p:txBody>
      </p:sp>
      <p:sp>
        <p:nvSpPr>
          <p:cNvPr id="3" name="Espace réservé du contenu 2">
            <a:extLst>
              <a:ext uri="{FF2B5EF4-FFF2-40B4-BE49-F238E27FC236}">
                <a16:creationId xmlns:a16="http://schemas.microsoft.com/office/drawing/2014/main" id="{E95D30C1-1621-4EF9-AC4D-766D93E70758}"/>
              </a:ext>
            </a:extLst>
          </p:cNvPr>
          <p:cNvSpPr>
            <a:spLocks noGrp="1"/>
          </p:cNvSpPr>
          <p:nvPr>
            <p:ph idx="1"/>
          </p:nvPr>
        </p:nvSpPr>
        <p:spPr/>
        <p:txBody>
          <a:bodyPr/>
          <a:lstStyle/>
          <a:p>
            <a:r>
              <a:rPr lang="fr-CA" dirty="0"/>
              <a:t>Comment une femme qui est victime d’une agression à caractère sexuel devrait-elle se comporter?</a:t>
            </a:r>
          </a:p>
          <a:p>
            <a:pPr lvl="1"/>
            <a:r>
              <a:rPr lang="fr-CA" dirty="0"/>
              <a:t>Durant l’agression?</a:t>
            </a:r>
          </a:p>
          <a:p>
            <a:pPr lvl="1"/>
            <a:r>
              <a:rPr lang="fr-CA" dirty="0"/>
              <a:t>Après l’agression?</a:t>
            </a:r>
          </a:p>
          <a:p>
            <a:pPr lvl="1"/>
            <a:r>
              <a:rPr lang="fr-CA" dirty="0"/>
              <a:t>En cour?</a:t>
            </a:r>
          </a:p>
          <a:p>
            <a:r>
              <a:rPr lang="fr-CA" dirty="0"/>
              <a:t>Quel est l’impact de ces stéréotypes pour la survivante / pour les femmes et comment cela mine-t-elle la crédibilité de la victime?</a:t>
            </a:r>
          </a:p>
          <a:p>
            <a:endParaRPr lang="fr-CA" dirty="0"/>
          </a:p>
          <a:p>
            <a:endParaRPr lang="fr-CA" dirty="0"/>
          </a:p>
        </p:txBody>
      </p:sp>
    </p:spTree>
    <p:extLst>
      <p:ext uri="{BB962C8B-B14F-4D97-AF65-F5344CB8AC3E}">
        <p14:creationId xmlns:p14="http://schemas.microsoft.com/office/powerpoint/2010/main" val="346509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84362-915D-4C6F-AFF8-91AF6B6D6D3E}"/>
              </a:ext>
            </a:extLst>
          </p:cNvPr>
          <p:cNvSpPr>
            <a:spLocks noGrp="1"/>
          </p:cNvSpPr>
          <p:nvPr>
            <p:ph type="title"/>
          </p:nvPr>
        </p:nvSpPr>
        <p:spPr/>
        <p:txBody>
          <a:bodyPr/>
          <a:lstStyle/>
          <a:p>
            <a:r>
              <a:rPr lang="fr-CA" dirty="0"/>
              <a:t>Le processus 	</a:t>
            </a:r>
          </a:p>
        </p:txBody>
      </p:sp>
      <p:sp>
        <p:nvSpPr>
          <p:cNvPr id="3" name="Espace réservé du contenu 2">
            <a:extLst>
              <a:ext uri="{FF2B5EF4-FFF2-40B4-BE49-F238E27FC236}">
                <a16:creationId xmlns:a16="http://schemas.microsoft.com/office/drawing/2014/main" id="{E5716706-B6EA-456E-B09D-EDB3450C1E26}"/>
              </a:ext>
            </a:extLst>
          </p:cNvPr>
          <p:cNvSpPr>
            <a:spLocks noGrp="1"/>
          </p:cNvSpPr>
          <p:nvPr>
            <p:ph idx="1"/>
          </p:nvPr>
        </p:nvSpPr>
        <p:spPr/>
        <p:txBody>
          <a:bodyPr/>
          <a:lstStyle/>
          <a:p>
            <a:r>
              <a:rPr lang="fr-CA" dirty="0"/>
              <a:t>Le rôle du procureur de la Couronne</a:t>
            </a:r>
          </a:p>
          <a:p>
            <a:r>
              <a:rPr lang="fr-CA" dirty="0"/>
              <a:t>Le rôle de la victime en tant que témoin</a:t>
            </a:r>
          </a:p>
          <a:p>
            <a:r>
              <a:rPr lang="fr-CA" dirty="0"/>
              <a:t>La charge de la preuve repose sur la victime</a:t>
            </a:r>
          </a:p>
          <a:p>
            <a:pPr lvl="1"/>
            <a:r>
              <a:rPr lang="fr-CA" dirty="0"/>
              <a:t>Défis en raison des séquelles d’un traumatisme </a:t>
            </a:r>
          </a:p>
          <a:p>
            <a:r>
              <a:rPr lang="fr-CA" dirty="0"/>
              <a:t>Présomption de l’innocence VS la présomption de la crédibilité </a:t>
            </a:r>
          </a:p>
          <a:p>
            <a:endParaRPr lang="fr-CA" dirty="0"/>
          </a:p>
        </p:txBody>
      </p:sp>
    </p:spTree>
    <p:extLst>
      <p:ext uri="{BB962C8B-B14F-4D97-AF65-F5344CB8AC3E}">
        <p14:creationId xmlns:p14="http://schemas.microsoft.com/office/powerpoint/2010/main" val="348399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A91A9-7605-496B-957E-C8B9A6BD66BC}"/>
              </a:ext>
            </a:extLst>
          </p:cNvPr>
          <p:cNvSpPr>
            <a:spLocks noGrp="1"/>
          </p:cNvSpPr>
          <p:nvPr>
            <p:ph type="title"/>
          </p:nvPr>
        </p:nvSpPr>
        <p:spPr/>
        <p:txBody>
          <a:bodyPr/>
          <a:lstStyle/>
          <a:p>
            <a:r>
              <a:rPr lang="fr-CA" dirty="0"/>
              <a:t>Le droit de l’immigration</a:t>
            </a:r>
          </a:p>
        </p:txBody>
      </p:sp>
      <p:sp>
        <p:nvSpPr>
          <p:cNvPr id="3" name="Espace réservé du contenu 2">
            <a:extLst>
              <a:ext uri="{FF2B5EF4-FFF2-40B4-BE49-F238E27FC236}">
                <a16:creationId xmlns:a16="http://schemas.microsoft.com/office/drawing/2014/main" id="{DC600790-B1D1-452B-B212-6781AAE4A8EC}"/>
              </a:ext>
            </a:extLst>
          </p:cNvPr>
          <p:cNvSpPr>
            <a:spLocks noGrp="1"/>
          </p:cNvSpPr>
          <p:nvPr>
            <p:ph idx="1"/>
          </p:nvPr>
        </p:nvSpPr>
        <p:spPr/>
        <p:txBody>
          <a:bodyPr/>
          <a:lstStyle/>
          <a:p>
            <a:r>
              <a:rPr lang="fr-CA" dirty="0"/>
              <a:t>Une femme qui a été parrainée par son partenaire pour qu’elle puisse devenir résidente permanente pourrait voir son statut d’immigration à risque si sa relation prend fin </a:t>
            </a:r>
            <a:r>
              <a:rPr lang="fr-CA" b="1" dirty="0"/>
              <a:t>avant</a:t>
            </a:r>
            <a:r>
              <a:rPr lang="fr-CA" dirty="0"/>
              <a:t> qu’elle ait obtenu la résidence permanente.</a:t>
            </a:r>
          </a:p>
        </p:txBody>
      </p:sp>
    </p:spTree>
    <p:extLst>
      <p:ext uri="{BB962C8B-B14F-4D97-AF65-F5344CB8AC3E}">
        <p14:creationId xmlns:p14="http://schemas.microsoft.com/office/powerpoint/2010/main" val="92467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FAB91-E5D9-4A21-9EC5-683EC0F30634}"/>
              </a:ext>
            </a:extLst>
          </p:cNvPr>
          <p:cNvSpPr>
            <a:spLocks noGrp="1"/>
          </p:cNvSpPr>
          <p:nvPr>
            <p:ph type="title"/>
          </p:nvPr>
        </p:nvSpPr>
        <p:spPr/>
        <p:txBody>
          <a:bodyPr/>
          <a:lstStyle/>
          <a:p>
            <a:r>
              <a:rPr lang="fr-CA" dirty="0"/>
              <a:t>La loi sur les indiens – L’Encyclopédie canadienne</a:t>
            </a:r>
          </a:p>
        </p:txBody>
      </p:sp>
      <p:sp>
        <p:nvSpPr>
          <p:cNvPr id="3" name="Espace réservé du contenu 2">
            <a:extLst>
              <a:ext uri="{FF2B5EF4-FFF2-40B4-BE49-F238E27FC236}">
                <a16:creationId xmlns:a16="http://schemas.microsoft.com/office/drawing/2014/main" id="{5F33721A-95B7-46D0-8397-AADC44C04DC1}"/>
              </a:ext>
            </a:extLst>
          </p:cNvPr>
          <p:cNvSpPr>
            <a:spLocks noGrp="1"/>
          </p:cNvSpPr>
          <p:nvPr>
            <p:ph idx="1"/>
          </p:nvPr>
        </p:nvSpPr>
        <p:spPr>
          <a:xfrm>
            <a:off x="838200" y="1825624"/>
            <a:ext cx="10515600" cy="5032375"/>
          </a:xfrm>
        </p:spPr>
        <p:txBody>
          <a:bodyPr>
            <a:normAutofit fontScale="92500" lnSpcReduction="20000"/>
          </a:bodyPr>
          <a:lstStyle/>
          <a:p>
            <a:r>
              <a:rPr lang="fr-CA" dirty="0"/>
              <a:t>Les dispositions concernant le statut des femmes sont en effet particulièrement extrêmes. Les droits des femmes concernant leur statut découlent entièrement du statut de leur mari. Une non-Indienne qui épouse un Indien devient elle-même Indienne. Une Indienne qui épouse un Indien devient membre de la bande de son mari et perd du même coup toute appartenance à sa bande d’origine. De plus, elle perd complètement son statut d’Indienne si son mari meurt ou l’abandonne.</a:t>
            </a:r>
          </a:p>
          <a:p>
            <a:r>
              <a:rPr lang="fr-CA" dirty="0"/>
              <a:t>En 1985, en réponse aux préoccupations grandissantes que suscite le manque d’égalité dans la </a:t>
            </a:r>
            <a:r>
              <a:rPr lang="fr-CA" i="1" dirty="0"/>
              <a:t>Loi sur les Indiens</a:t>
            </a:r>
            <a:r>
              <a:rPr lang="fr-CA" dirty="0"/>
              <a:t>, le gouvernement fait adopter le projet de loi C-31. Les personnes qui ont perdu leur statut d’Indiennes à la suite d’un mariage sont de nouveau reconnues comme Indiennes et membres de leur bande d’origine. </a:t>
            </a:r>
          </a:p>
          <a:p>
            <a:r>
              <a:rPr lang="fr-CA" dirty="0"/>
              <a:t>Par contre, la Loi continue de refuser le statut d’Indien aux enfants qui se marient avec une personne de l’extérieur. L’enfant d’une femme dont le statut a été rétabli par le projet de loi C-31 ne pourra pas transmettre son statut à ses enfants si l’autre parent n’est pas Indien. </a:t>
            </a:r>
          </a:p>
        </p:txBody>
      </p:sp>
    </p:spTree>
    <p:extLst>
      <p:ext uri="{BB962C8B-B14F-4D97-AF65-F5344CB8AC3E}">
        <p14:creationId xmlns:p14="http://schemas.microsoft.com/office/powerpoint/2010/main" val="1538610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B89D2-1718-4BD3-9ADC-4AE70DBFD5A6}"/>
              </a:ext>
            </a:extLst>
          </p:cNvPr>
          <p:cNvSpPr>
            <a:spLocks noGrp="1"/>
          </p:cNvSpPr>
          <p:nvPr>
            <p:ph type="title"/>
          </p:nvPr>
        </p:nvSpPr>
        <p:spPr/>
        <p:txBody>
          <a:bodyPr/>
          <a:lstStyle/>
          <a:p>
            <a:r>
              <a:rPr lang="fr-CA" dirty="0"/>
              <a:t>L’importance d’exiger des réformes</a:t>
            </a:r>
          </a:p>
        </p:txBody>
      </p:sp>
      <p:sp>
        <p:nvSpPr>
          <p:cNvPr id="3" name="Espace réservé du contenu 2">
            <a:extLst>
              <a:ext uri="{FF2B5EF4-FFF2-40B4-BE49-F238E27FC236}">
                <a16:creationId xmlns:a16="http://schemas.microsoft.com/office/drawing/2014/main" id="{4B5D4A17-5DB7-4CEB-B2AF-F7C0B51F1AA8}"/>
              </a:ext>
            </a:extLst>
          </p:cNvPr>
          <p:cNvSpPr>
            <a:spLocks noGrp="1"/>
          </p:cNvSpPr>
          <p:nvPr>
            <p:ph idx="1"/>
          </p:nvPr>
        </p:nvSpPr>
        <p:spPr/>
        <p:txBody>
          <a:bodyPr>
            <a:normAutofit/>
          </a:bodyPr>
          <a:lstStyle/>
          <a:p>
            <a:r>
              <a:rPr lang="fr-CA" dirty="0"/>
              <a:t>Une femme qui s’identifie à une première nation</a:t>
            </a:r>
          </a:p>
          <a:p>
            <a:pPr lvl="1"/>
            <a:r>
              <a:rPr lang="fr-CA" dirty="0"/>
              <a:t>A un vécu de violence, y inclus intergénérationnel</a:t>
            </a:r>
          </a:p>
          <a:p>
            <a:pPr lvl="1"/>
            <a:r>
              <a:rPr lang="fr-CA" dirty="0"/>
              <a:t>A à naviguer processus de la cour familiale pour sa séparation</a:t>
            </a:r>
          </a:p>
          <a:p>
            <a:pPr lvl="1"/>
            <a:r>
              <a:rPr lang="fr-CA" dirty="0"/>
              <a:t>A à naviguer processus de la cour criminelle </a:t>
            </a:r>
          </a:p>
          <a:p>
            <a:pPr lvl="1"/>
            <a:endParaRPr lang="fr-CA" dirty="0"/>
          </a:p>
          <a:p>
            <a:r>
              <a:rPr lang="fr-CA" dirty="0"/>
              <a:t>Trop simpliste de citer les mécanismes qui sont sensés protéger les individus contre la discrimination fondée sur le sexe, la spiritualité, l’ethnie…</a:t>
            </a:r>
          </a:p>
          <a:p>
            <a:pPr marL="0" indent="0">
              <a:buNone/>
            </a:pPr>
            <a:endParaRPr lang="fr-CA" dirty="0"/>
          </a:p>
          <a:p>
            <a:r>
              <a:rPr lang="fr-CA" dirty="0"/>
              <a:t>Le contexte sociétal doit toujours être pris en considération.</a:t>
            </a:r>
          </a:p>
        </p:txBody>
      </p:sp>
    </p:spTree>
    <p:extLst>
      <p:ext uri="{BB962C8B-B14F-4D97-AF65-F5344CB8AC3E}">
        <p14:creationId xmlns:p14="http://schemas.microsoft.com/office/powerpoint/2010/main" val="381998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D9338-3BBC-4232-8EFB-9893D94D1FA9}"/>
              </a:ext>
            </a:extLst>
          </p:cNvPr>
          <p:cNvSpPr>
            <a:spLocks noGrp="1"/>
          </p:cNvSpPr>
          <p:nvPr>
            <p:ph type="title"/>
          </p:nvPr>
        </p:nvSpPr>
        <p:spPr/>
        <p:txBody>
          <a:bodyPr/>
          <a:lstStyle/>
          <a:p>
            <a:r>
              <a:rPr lang="fr-CA" dirty="0"/>
              <a:t>Les manifestations pour revendiquer les droits des femmes</a:t>
            </a:r>
          </a:p>
        </p:txBody>
      </p:sp>
      <p:pic>
        <p:nvPicPr>
          <p:cNvPr id="4" name="Picture 10">
            <a:extLst>
              <a:ext uri="{FF2B5EF4-FFF2-40B4-BE49-F238E27FC236}">
                <a16:creationId xmlns:a16="http://schemas.microsoft.com/office/drawing/2014/main" id="{DE06FF7D-E084-4CBE-9FD2-5C5865E8A0E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4990"/>
            <a:ext cx="3047619" cy="4063492"/>
          </a:xfrm>
          <a:prstGeom prst="rect">
            <a:avLst/>
          </a:prstGeom>
          <a:noFill/>
          <a:ln>
            <a:noFill/>
          </a:ln>
        </p:spPr>
      </p:pic>
      <p:pic>
        <p:nvPicPr>
          <p:cNvPr id="5" name="Picture 12">
            <a:extLst>
              <a:ext uri="{FF2B5EF4-FFF2-40B4-BE49-F238E27FC236}">
                <a16:creationId xmlns:a16="http://schemas.microsoft.com/office/drawing/2014/main" id="{9D9FEE12-07AC-4CAD-9700-D689F20689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12990" y="1824990"/>
            <a:ext cx="4064000" cy="3048000"/>
          </a:xfrm>
          <a:prstGeom prst="rect">
            <a:avLst/>
          </a:prstGeom>
          <a:noFill/>
          <a:ln>
            <a:noFill/>
          </a:ln>
        </p:spPr>
      </p:pic>
      <p:pic>
        <p:nvPicPr>
          <p:cNvPr id="6" name="Picture 3">
            <a:extLst>
              <a:ext uri="{FF2B5EF4-FFF2-40B4-BE49-F238E27FC236}">
                <a16:creationId xmlns:a16="http://schemas.microsoft.com/office/drawing/2014/main" id="{55D2CB7F-A18B-494B-BCA8-97BF78A012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25404" y="2428875"/>
            <a:ext cx="3048000" cy="4064000"/>
          </a:xfrm>
          <a:prstGeom prst="rect">
            <a:avLst/>
          </a:prstGeom>
          <a:noFill/>
          <a:ln>
            <a:noFill/>
          </a:ln>
        </p:spPr>
      </p:pic>
    </p:spTree>
    <p:extLst>
      <p:ext uri="{BB962C8B-B14F-4D97-AF65-F5344CB8AC3E}">
        <p14:creationId xmlns:p14="http://schemas.microsoft.com/office/powerpoint/2010/main" val="15137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B0E99-FD62-4504-8FEC-BB6BE00867FF}"/>
              </a:ext>
            </a:extLst>
          </p:cNvPr>
          <p:cNvSpPr>
            <a:spLocks noGrp="1"/>
          </p:cNvSpPr>
          <p:nvPr>
            <p:ph type="title"/>
          </p:nvPr>
        </p:nvSpPr>
        <p:spPr/>
        <p:txBody>
          <a:bodyPr>
            <a:normAutofit fontScale="90000"/>
          </a:bodyPr>
          <a:lstStyle/>
          <a:p>
            <a:r>
              <a:rPr lang="fr-CA" dirty="0"/>
              <a:t>Les droits des femmes sont les droits de la personne</a:t>
            </a:r>
            <a:br>
              <a:rPr lang="fr-CA" dirty="0"/>
            </a:br>
            <a:endParaRPr lang="fr-CA" dirty="0"/>
          </a:p>
        </p:txBody>
      </p:sp>
      <p:sp>
        <p:nvSpPr>
          <p:cNvPr id="3" name="Espace réservé du contenu 2">
            <a:extLst>
              <a:ext uri="{FF2B5EF4-FFF2-40B4-BE49-F238E27FC236}">
                <a16:creationId xmlns:a16="http://schemas.microsoft.com/office/drawing/2014/main" id="{04E33429-7FC5-4FC7-B0D6-FE4C67F1B6F5}"/>
              </a:ext>
            </a:extLst>
          </p:cNvPr>
          <p:cNvSpPr>
            <a:spLocks noGrp="1"/>
          </p:cNvSpPr>
          <p:nvPr>
            <p:ph idx="1"/>
          </p:nvPr>
        </p:nvSpPr>
        <p:spPr/>
        <p:txBody>
          <a:bodyPr>
            <a:normAutofit/>
          </a:bodyPr>
          <a:lstStyle/>
          <a:p>
            <a:r>
              <a:rPr lang="fr-CA" dirty="0"/>
              <a:t>L'histoire du Canada est marquée par d'innombrables femmes audacieuses qui ont revendiqué la reconnaissance de l'égalité des sexes au Canada.</a:t>
            </a:r>
          </a:p>
          <a:p>
            <a:r>
              <a:rPr lang="fr-CA" dirty="0"/>
              <a:t>Les droits des femmes que ces individus ont défendus sont devenus par la suite, des valeurs canadiennes fondamentales dont:</a:t>
            </a:r>
          </a:p>
          <a:p>
            <a:pPr lvl="1"/>
            <a:r>
              <a:rPr lang="fr-CA" dirty="0"/>
              <a:t>Le droit de vote;</a:t>
            </a:r>
          </a:p>
          <a:p>
            <a:pPr lvl="1"/>
            <a:r>
              <a:rPr lang="fr-CA" dirty="0"/>
              <a:t>Le droit à la propriété;</a:t>
            </a:r>
          </a:p>
          <a:p>
            <a:pPr lvl="1"/>
            <a:r>
              <a:rPr lang="fr-CA" dirty="0"/>
              <a:t>Le droit à un salaire équitable; et,</a:t>
            </a:r>
          </a:p>
          <a:p>
            <a:pPr lvl="1"/>
            <a:r>
              <a:rPr lang="fr-CA" dirty="0"/>
              <a:t>Le droit à la reconnaissance en tant que « personnes » devant la loi.</a:t>
            </a:r>
          </a:p>
        </p:txBody>
      </p:sp>
    </p:spTree>
    <p:extLst>
      <p:ext uri="{BB962C8B-B14F-4D97-AF65-F5344CB8AC3E}">
        <p14:creationId xmlns:p14="http://schemas.microsoft.com/office/powerpoint/2010/main" val="38662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0C9C9-F884-4E9E-9D0C-C85EFECF2CC8}"/>
              </a:ext>
            </a:extLst>
          </p:cNvPr>
          <p:cNvSpPr>
            <a:spLocks noGrp="1"/>
          </p:cNvSpPr>
          <p:nvPr>
            <p:ph type="title"/>
          </p:nvPr>
        </p:nvSpPr>
        <p:spPr/>
        <p:txBody>
          <a:bodyPr/>
          <a:lstStyle/>
          <a:p>
            <a:r>
              <a:rPr lang="fr-CA" dirty="0"/>
              <a:t>Principes d’égalité</a:t>
            </a:r>
          </a:p>
        </p:txBody>
      </p:sp>
      <p:sp>
        <p:nvSpPr>
          <p:cNvPr id="3" name="Espace réservé du contenu 2">
            <a:extLst>
              <a:ext uri="{FF2B5EF4-FFF2-40B4-BE49-F238E27FC236}">
                <a16:creationId xmlns:a16="http://schemas.microsoft.com/office/drawing/2014/main" id="{82967992-A158-447E-AF7A-45E78A5C7A52}"/>
              </a:ext>
            </a:extLst>
          </p:cNvPr>
          <p:cNvSpPr>
            <a:spLocks noGrp="1"/>
          </p:cNvSpPr>
          <p:nvPr>
            <p:ph idx="1"/>
          </p:nvPr>
        </p:nvSpPr>
        <p:spPr>
          <a:xfrm>
            <a:off x="838200" y="1825625"/>
            <a:ext cx="10515600" cy="4456422"/>
          </a:xfrm>
        </p:spPr>
        <p:txBody>
          <a:bodyPr>
            <a:normAutofit fontScale="92500" lnSpcReduction="10000"/>
          </a:bodyPr>
          <a:lstStyle/>
          <a:p>
            <a:r>
              <a:rPr lang="fr-CA" dirty="0"/>
              <a:t>La Loi canadienne sur les droits de la personne et la Charte canadienne des droits et libertés sont les deux principales composantes de la loi qui protègent les individus contre la discrimination fondée:</a:t>
            </a:r>
          </a:p>
          <a:p>
            <a:pPr lvl="1"/>
            <a:r>
              <a:rPr lang="fr-CA" dirty="0"/>
              <a:t>Sur le sexe;</a:t>
            </a:r>
          </a:p>
          <a:p>
            <a:pPr lvl="1"/>
            <a:r>
              <a:rPr lang="fr-CA" dirty="0"/>
              <a:t>Sur l’identité du genre;</a:t>
            </a:r>
          </a:p>
          <a:p>
            <a:pPr lvl="1"/>
            <a:r>
              <a:rPr lang="fr-CA" dirty="0"/>
              <a:t>Sur les habiletés personnelles;</a:t>
            </a:r>
          </a:p>
          <a:p>
            <a:pPr lvl="1"/>
            <a:r>
              <a:rPr lang="fr-CA" dirty="0"/>
              <a:t>Sur l’âge;</a:t>
            </a:r>
          </a:p>
          <a:p>
            <a:pPr lvl="1"/>
            <a:r>
              <a:rPr lang="fr-CA" dirty="0"/>
              <a:t>Sur l’orientation sexuelle;</a:t>
            </a:r>
          </a:p>
          <a:p>
            <a:pPr lvl="1"/>
            <a:r>
              <a:rPr lang="fr-CA" dirty="0"/>
              <a:t>Sur les croyances religieuses;</a:t>
            </a:r>
          </a:p>
          <a:p>
            <a:pPr lvl="1"/>
            <a:r>
              <a:rPr lang="fr-CA" dirty="0"/>
              <a:t>Sur le statut matrimonial ou social;</a:t>
            </a:r>
          </a:p>
          <a:p>
            <a:pPr lvl="1"/>
            <a:r>
              <a:rPr lang="fr-CA" dirty="0"/>
              <a:t>Sur l’origine ethnique;</a:t>
            </a:r>
          </a:p>
          <a:p>
            <a:pPr lvl="1"/>
            <a:r>
              <a:rPr lang="fr-CA" dirty="0"/>
              <a:t>Sur la langue;</a:t>
            </a:r>
          </a:p>
          <a:p>
            <a:pPr lvl="1"/>
            <a:r>
              <a:rPr lang="fr-CA" dirty="0"/>
              <a:t>Sur la culture, etc.</a:t>
            </a:r>
          </a:p>
        </p:txBody>
      </p:sp>
    </p:spTree>
    <p:extLst>
      <p:ext uri="{BB962C8B-B14F-4D97-AF65-F5344CB8AC3E}">
        <p14:creationId xmlns:p14="http://schemas.microsoft.com/office/powerpoint/2010/main" val="207226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F3D8A-28B3-4EBA-899A-49A44C3759B3}"/>
              </a:ext>
            </a:extLst>
          </p:cNvPr>
          <p:cNvSpPr>
            <a:spLocks noGrp="1"/>
          </p:cNvSpPr>
          <p:nvPr>
            <p:ph type="title"/>
          </p:nvPr>
        </p:nvSpPr>
        <p:spPr/>
        <p:txBody>
          <a:bodyPr/>
          <a:lstStyle/>
          <a:p>
            <a:pPr algn="ctr"/>
            <a:r>
              <a:rPr lang="fr-CA" dirty="0"/>
              <a:t>Égalité, équité et sans barrières</a:t>
            </a:r>
          </a:p>
        </p:txBody>
      </p:sp>
      <p:pic>
        <p:nvPicPr>
          <p:cNvPr id="4" name="Espace réservé du contenu 3">
            <a:extLst>
              <a:ext uri="{FF2B5EF4-FFF2-40B4-BE49-F238E27FC236}">
                <a16:creationId xmlns:a16="http://schemas.microsoft.com/office/drawing/2014/main" id="{C0557DF5-EE2E-4280-A4AD-1544F04C3C39}"/>
              </a:ext>
            </a:extLst>
          </p:cNvPr>
          <p:cNvPicPr>
            <a:picLocks noGrp="1" noChangeAspect="1"/>
          </p:cNvPicPr>
          <p:nvPr>
            <p:ph idx="1"/>
          </p:nvPr>
        </p:nvPicPr>
        <p:blipFill>
          <a:blip r:embed="rId2"/>
          <a:stretch>
            <a:fillRect/>
          </a:stretch>
        </p:blipFill>
        <p:spPr>
          <a:xfrm>
            <a:off x="2006450" y="1690688"/>
            <a:ext cx="7999547" cy="5112000"/>
          </a:xfrm>
          <a:prstGeom prst="rect">
            <a:avLst/>
          </a:prstGeom>
        </p:spPr>
      </p:pic>
    </p:spTree>
    <p:extLst>
      <p:ext uri="{BB962C8B-B14F-4D97-AF65-F5344CB8AC3E}">
        <p14:creationId xmlns:p14="http://schemas.microsoft.com/office/powerpoint/2010/main" val="16148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BDED7-D2C4-49AA-9635-AFC907A7E121}"/>
              </a:ext>
            </a:extLst>
          </p:cNvPr>
          <p:cNvSpPr>
            <a:spLocks noGrp="1"/>
          </p:cNvSpPr>
          <p:nvPr>
            <p:ph type="title"/>
          </p:nvPr>
        </p:nvSpPr>
        <p:spPr/>
        <p:txBody>
          <a:bodyPr/>
          <a:lstStyle/>
          <a:p>
            <a:r>
              <a:rPr lang="fr-CA" dirty="0"/>
              <a:t>La disparité salariale entre les sexes</a:t>
            </a:r>
          </a:p>
        </p:txBody>
      </p:sp>
      <p:sp>
        <p:nvSpPr>
          <p:cNvPr id="3" name="Espace réservé du contenu 2">
            <a:extLst>
              <a:ext uri="{FF2B5EF4-FFF2-40B4-BE49-F238E27FC236}">
                <a16:creationId xmlns:a16="http://schemas.microsoft.com/office/drawing/2014/main" id="{FC02D5C0-D7DB-4903-923A-937F95FE9AF0}"/>
              </a:ext>
            </a:extLst>
          </p:cNvPr>
          <p:cNvSpPr>
            <a:spLocks noGrp="1"/>
          </p:cNvSpPr>
          <p:nvPr>
            <p:ph idx="1"/>
          </p:nvPr>
        </p:nvSpPr>
        <p:spPr/>
        <p:txBody>
          <a:bodyPr/>
          <a:lstStyle/>
          <a:p>
            <a:r>
              <a:rPr lang="fr-CA" dirty="0"/>
              <a:t>La disparité salariale entre les sexes est la différence entre les salaires des hommes et ceux des femmes.​ </a:t>
            </a:r>
          </a:p>
          <a:p>
            <a:r>
              <a:rPr lang="fr-CA" dirty="0"/>
              <a:t>Les plus données de Statistique Canada​ (2011) révèlent que l'écart salarial entre les sexes en Ontario était de 26 p. 100 pour les employés à temps plein sur une année. </a:t>
            </a:r>
          </a:p>
          <a:p>
            <a:r>
              <a:rPr lang="fr-CA" dirty="0"/>
              <a:t>Cela signifie que pour chaque dollar gagné par un homme, une femme gagne 74 cents.</a:t>
            </a:r>
          </a:p>
        </p:txBody>
      </p:sp>
    </p:spTree>
    <p:extLst>
      <p:ext uri="{BB962C8B-B14F-4D97-AF65-F5344CB8AC3E}">
        <p14:creationId xmlns:p14="http://schemas.microsoft.com/office/powerpoint/2010/main" val="175586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ACC84-2845-4D3F-9577-4DBFBE7D547A}"/>
              </a:ext>
            </a:extLst>
          </p:cNvPr>
          <p:cNvSpPr>
            <a:spLocks noGrp="1"/>
          </p:cNvSpPr>
          <p:nvPr>
            <p:ph type="title"/>
          </p:nvPr>
        </p:nvSpPr>
        <p:spPr/>
        <p:txBody>
          <a:bodyPr/>
          <a:lstStyle/>
          <a:p>
            <a:r>
              <a:rPr lang="fr-CA" dirty="0"/>
              <a:t>Le droit de la famille</a:t>
            </a:r>
          </a:p>
        </p:txBody>
      </p:sp>
      <p:sp>
        <p:nvSpPr>
          <p:cNvPr id="3" name="Espace réservé du contenu 2">
            <a:extLst>
              <a:ext uri="{FF2B5EF4-FFF2-40B4-BE49-F238E27FC236}">
                <a16:creationId xmlns:a16="http://schemas.microsoft.com/office/drawing/2014/main" id="{5BA6A72F-D8DA-4957-92EA-19E6A84FD6C2}"/>
              </a:ext>
            </a:extLst>
          </p:cNvPr>
          <p:cNvSpPr>
            <a:spLocks noGrp="1"/>
          </p:cNvSpPr>
          <p:nvPr>
            <p:ph idx="1"/>
          </p:nvPr>
        </p:nvSpPr>
        <p:spPr/>
        <p:txBody>
          <a:bodyPr/>
          <a:lstStyle/>
          <a:p>
            <a:r>
              <a:rPr lang="fr-CA" dirty="0"/>
              <a:t>La capacité de la femme de se payer une avocate ou un avocat;</a:t>
            </a:r>
          </a:p>
          <a:p>
            <a:r>
              <a:rPr lang="fr-CA" dirty="0"/>
              <a:t>La capacité de la femme d’embaucher un huissier professionnel pour signifier les documents à son ex-conjoint.</a:t>
            </a:r>
          </a:p>
          <a:p>
            <a:endParaRPr lang="fr-CA" dirty="0"/>
          </a:p>
        </p:txBody>
      </p:sp>
    </p:spTree>
    <p:extLst>
      <p:ext uri="{BB962C8B-B14F-4D97-AF65-F5344CB8AC3E}">
        <p14:creationId xmlns:p14="http://schemas.microsoft.com/office/powerpoint/2010/main" val="179605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34ED1-8AA5-4E1B-81F9-5F572A75595C}"/>
              </a:ext>
            </a:extLst>
          </p:cNvPr>
          <p:cNvSpPr>
            <a:spLocks noGrp="1"/>
          </p:cNvSpPr>
          <p:nvPr>
            <p:ph type="title"/>
          </p:nvPr>
        </p:nvSpPr>
        <p:spPr/>
        <p:txBody>
          <a:bodyPr/>
          <a:lstStyle/>
          <a:p>
            <a:r>
              <a:rPr lang="fr-CA" dirty="0"/>
              <a:t>La définition de la violence entre partenaires intimes</a:t>
            </a:r>
          </a:p>
        </p:txBody>
      </p:sp>
      <p:sp>
        <p:nvSpPr>
          <p:cNvPr id="3" name="Espace réservé du contenu 2">
            <a:extLst>
              <a:ext uri="{FF2B5EF4-FFF2-40B4-BE49-F238E27FC236}">
                <a16:creationId xmlns:a16="http://schemas.microsoft.com/office/drawing/2014/main" id="{C31C4801-509A-4F83-84A0-FF8BDBF912C4}"/>
              </a:ext>
            </a:extLst>
          </p:cNvPr>
          <p:cNvSpPr>
            <a:spLocks noGrp="1"/>
          </p:cNvSpPr>
          <p:nvPr>
            <p:ph idx="1"/>
          </p:nvPr>
        </p:nvSpPr>
        <p:spPr/>
        <p:txBody>
          <a:bodyPr/>
          <a:lstStyle/>
          <a:p>
            <a:r>
              <a:rPr lang="fr-CA" dirty="0"/>
              <a:t>La violence entre partenaires intimes est un abus de pouvoir de la</a:t>
            </a:r>
          </a:p>
          <a:p>
            <a:pPr marL="0" indent="0">
              <a:buNone/>
            </a:pPr>
            <a:r>
              <a:rPr lang="fr-CA" dirty="0"/>
              <a:t>part d’une des personnes qui se fréquentent, qui vivent en union</a:t>
            </a:r>
          </a:p>
          <a:p>
            <a:pPr marL="0" indent="0">
              <a:buNone/>
            </a:pPr>
            <a:r>
              <a:rPr lang="fr-CA" dirty="0"/>
              <a:t>de fait ou qui sont mariées.</a:t>
            </a:r>
          </a:p>
          <a:p>
            <a:r>
              <a:rPr lang="fr-CA" dirty="0"/>
              <a:t>La violence peut être physique, sexuelle, émotionnelle, financière, sociale, culturelle ou une combinaison de certains ou de l’ensemble de ces éléments. </a:t>
            </a:r>
          </a:p>
          <a:p>
            <a:r>
              <a:rPr lang="fr-CA" dirty="0"/>
              <a:t>La violence crée un déséquilibre de pouvoir entre les deux personnes et l’une d’elles peut se sentir intimidée ou avoir peur de l’autre.</a:t>
            </a:r>
          </a:p>
        </p:txBody>
      </p:sp>
    </p:spTree>
    <p:extLst>
      <p:ext uri="{BB962C8B-B14F-4D97-AF65-F5344CB8AC3E}">
        <p14:creationId xmlns:p14="http://schemas.microsoft.com/office/powerpoint/2010/main" val="115568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1DB46-5647-4003-8CB5-65B8794609EE}"/>
              </a:ext>
            </a:extLst>
          </p:cNvPr>
          <p:cNvSpPr>
            <a:spLocks noGrp="1"/>
          </p:cNvSpPr>
          <p:nvPr>
            <p:ph type="title"/>
          </p:nvPr>
        </p:nvSpPr>
        <p:spPr/>
        <p:txBody>
          <a:bodyPr/>
          <a:lstStyle/>
          <a:p>
            <a:r>
              <a:rPr lang="fr-CA" dirty="0"/>
              <a:t>VIOLENCE LÉGALE</a:t>
            </a:r>
            <a:br>
              <a:rPr lang="fr-CA" dirty="0"/>
            </a:br>
            <a:endParaRPr lang="fr-CA" dirty="0"/>
          </a:p>
        </p:txBody>
      </p:sp>
      <p:sp>
        <p:nvSpPr>
          <p:cNvPr id="3" name="Espace réservé du contenu 2">
            <a:extLst>
              <a:ext uri="{FF2B5EF4-FFF2-40B4-BE49-F238E27FC236}">
                <a16:creationId xmlns:a16="http://schemas.microsoft.com/office/drawing/2014/main" id="{24455C80-578C-4C3D-AFB1-F218E5064EA4}"/>
              </a:ext>
            </a:extLst>
          </p:cNvPr>
          <p:cNvSpPr>
            <a:spLocks noGrp="1"/>
          </p:cNvSpPr>
          <p:nvPr>
            <p:ph idx="1"/>
          </p:nvPr>
        </p:nvSpPr>
        <p:spPr>
          <a:xfrm>
            <a:off x="422910" y="1188720"/>
            <a:ext cx="3989070" cy="5669280"/>
          </a:xfrm>
        </p:spPr>
        <p:txBody>
          <a:bodyPr>
            <a:normAutofit fontScale="32500" lnSpcReduction="20000"/>
          </a:bodyPr>
          <a:lstStyle/>
          <a:p>
            <a:pPr>
              <a:lnSpc>
                <a:spcPct val="120000"/>
              </a:lnSpc>
            </a:pPr>
            <a:r>
              <a:rPr lang="fr-CA" sz="4900" dirty="0"/>
              <a:t>Il est charmant et conciliant avec le ou la juge et avec le personnel de la cour pour remettre en cause la crédibilité de la version des faits de la femme</a:t>
            </a:r>
          </a:p>
          <a:p>
            <a:pPr>
              <a:lnSpc>
                <a:spcPct val="120000"/>
              </a:lnSpc>
            </a:pPr>
            <a:r>
              <a:rPr lang="fr-CA" sz="4900" dirty="0"/>
              <a:t>Il s’organise pour que la femme soit également accusée en disant qu’elle l’avait aussi agressé</a:t>
            </a:r>
          </a:p>
          <a:p>
            <a:pPr>
              <a:lnSpc>
                <a:spcPct val="120000"/>
              </a:lnSpc>
            </a:pPr>
            <a:r>
              <a:rPr lang="fr-CA" sz="4900" dirty="0"/>
              <a:t>Il ne permet pas aux enfants de parler à leur mère ou de la téléphoner quand ils ou elles sont avec lui</a:t>
            </a:r>
          </a:p>
          <a:p>
            <a:pPr>
              <a:lnSpc>
                <a:spcPct val="120000"/>
              </a:lnSpc>
            </a:pPr>
            <a:r>
              <a:rPr lang="fr-CA" sz="4900" dirty="0"/>
              <a:t>Il se représente lui-même en cour pour pouvoir interroger son ancienne partenaire</a:t>
            </a:r>
          </a:p>
          <a:p>
            <a:pPr>
              <a:lnSpc>
                <a:spcPct val="120000"/>
              </a:lnSpc>
            </a:pPr>
            <a:r>
              <a:rPr lang="fr-CA" sz="4900" dirty="0"/>
              <a:t>Il dépose des motions interminables sur des questions mineures ou non pertinentes</a:t>
            </a:r>
          </a:p>
          <a:p>
            <a:pPr>
              <a:lnSpc>
                <a:spcPct val="120000"/>
              </a:lnSpc>
            </a:pPr>
            <a:r>
              <a:rPr lang="fr-CA" sz="4900" dirty="0"/>
              <a:t>Il utilise des tactiques pour retarder les procédures à la cour comme refuser de vendre le domicile conjugal, ne pas répondre aux offres légales et tarder à donner des renseignements financiers</a:t>
            </a:r>
          </a:p>
          <a:p>
            <a:endParaRPr lang="fr-CA" dirty="0"/>
          </a:p>
          <a:p>
            <a:endParaRPr lang="fr-CA" dirty="0"/>
          </a:p>
        </p:txBody>
      </p:sp>
      <p:sp>
        <p:nvSpPr>
          <p:cNvPr id="5" name="ZoneTexte 4">
            <a:extLst>
              <a:ext uri="{FF2B5EF4-FFF2-40B4-BE49-F238E27FC236}">
                <a16:creationId xmlns:a16="http://schemas.microsoft.com/office/drawing/2014/main" id="{4EAF4383-C189-4297-B32D-429F9B449839}"/>
              </a:ext>
            </a:extLst>
          </p:cNvPr>
          <p:cNvSpPr txBox="1"/>
          <p:nvPr/>
        </p:nvSpPr>
        <p:spPr>
          <a:xfrm>
            <a:off x="4617720" y="1108710"/>
            <a:ext cx="3749040" cy="6001643"/>
          </a:xfrm>
          <a:prstGeom prst="rect">
            <a:avLst/>
          </a:prstGeom>
          <a:noFill/>
        </p:spPr>
        <p:txBody>
          <a:bodyPr wrap="square" rtlCol="0">
            <a:spAutoFit/>
          </a:bodyPr>
          <a:lstStyle/>
          <a:p>
            <a:pPr marL="285750" indent="-285750">
              <a:buFont typeface="Arial" panose="020B0604020202020204" pitchFamily="34" charset="0"/>
              <a:buChar char="•"/>
            </a:pPr>
            <a:r>
              <a:rPr lang="fr-CA" sz="1600" dirty="0"/>
              <a:t>Il change constamment d’avocat/e, ralentissant ainsi le processus de séparation</a:t>
            </a:r>
          </a:p>
          <a:p>
            <a:pPr marL="285750" indent="-285750">
              <a:buFont typeface="Arial" panose="020B0604020202020204" pitchFamily="34" charset="0"/>
              <a:buChar char="•"/>
            </a:pPr>
            <a:r>
              <a:rPr lang="fr-CA" sz="1600" dirty="0"/>
              <a:t>Il retient de l’information (comme la divulgation de renseignements financiers) et exige, ensuite, de la femme une divulgation déraisonnable</a:t>
            </a:r>
          </a:p>
          <a:p>
            <a:pPr marL="285750" indent="-285750">
              <a:buFont typeface="Arial" panose="020B0604020202020204" pitchFamily="34" charset="0"/>
              <a:buChar char="•"/>
            </a:pPr>
            <a:r>
              <a:rPr lang="fr-CA" sz="1600" dirty="0"/>
              <a:t>Il menace d’obtenir la garde exclusive des enfants si la femme décide de partir</a:t>
            </a:r>
          </a:p>
          <a:p>
            <a:pPr marL="285750" indent="-285750">
              <a:buFont typeface="Arial" panose="020B0604020202020204" pitchFamily="34" charset="0"/>
              <a:buChar char="•"/>
            </a:pPr>
            <a:r>
              <a:rPr lang="fr-CA" sz="1600" dirty="0"/>
              <a:t>Il fait des rapports malveillants pour nuire à la femme auprès de la cour ou d’autres agences (SAE, police, logement, Ontario au travail, etc.)</a:t>
            </a:r>
          </a:p>
          <a:p>
            <a:pPr marL="285750" indent="-285750">
              <a:buFont typeface="Arial" panose="020B0604020202020204" pitchFamily="34" charset="0"/>
              <a:buChar char="•"/>
            </a:pPr>
            <a:r>
              <a:rPr lang="fr-CA" sz="1600" dirty="0"/>
              <a:t>Il tente d’interférer dans la relation professionnelle que la femme a avec son avocat ou avocate afin de briser le lien de confiance ou de faire en sorte qu’il ou elle hésite à représenter la femme</a:t>
            </a:r>
          </a:p>
          <a:p>
            <a:pPr marL="285750" indent="-285750">
              <a:buFont typeface="Arial" panose="020B0604020202020204" pitchFamily="34" charset="0"/>
              <a:buChar char="•"/>
            </a:pPr>
            <a:r>
              <a:rPr lang="fr-CA" sz="1600" dirty="0"/>
              <a:t>Il intimide la femme si elle n’est pas d’accord avec des arrangements financiers qui la désavantagent</a:t>
            </a:r>
          </a:p>
          <a:p>
            <a:pPr marL="285750" indent="-285750">
              <a:buFont typeface="Arial" panose="020B0604020202020204" pitchFamily="34" charset="0"/>
              <a:buChar char="•"/>
            </a:pPr>
            <a:endParaRPr lang="fr-CA" sz="1600" dirty="0"/>
          </a:p>
        </p:txBody>
      </p:sp>
      <p:sp>
        <p:nvSpPr>
          <p:cNvPr id="6" name="ZoneTexte 5">
            <a:extLst>
              <a:ext uri="{FF2B5EF4-FFF2-40B4-BE49-F238E27FC236}">
                <a16:creationId xmlns:a16="http://schemas.microsoft.com/office/drawing/2014/main" id="{C67D0EEC-E3E2-4F44-953E-4120533D9E9B}"/>
              </a:ext>
            </a:extLst>
          </p:cNvPr>
          <p:cNvSpPr txBox="1"/>
          <p:nvPr/>
        </p:nvSpPr>
        <p:spPr>
          <a:xfrm>
            <a:off x="8366760" y="1108709"/>
            <a:ext cx="3520440" cy="5539978"/>
          </a:xfrm>
          <a:prstGeom prst="rect">
            <a:avLst/>
          </a:prstGeom>
          <a:noFill/>
        </p:spPr>
        <p:txBody>
          <a:bodyPr wrap="square" rtlCol="0">
            <a:spAutoFit/>
          </a:bodyPr>
          <a:lstStyle/>
          <a:p>
            <a:pPr marL="285750" indent="-285750">
              <a:buFont typeface="Arial" panose="020B0604020202020204" pitchFamily="34" charset="0"/>
              <a:buChar char="•"/>
            </a:pPr>
            <a:r>
              <a:rPr lang="fr-CA" sz="1600" dirty="0"/>
              <a:t>Il fait des pressions pour que la femme accepte la médiation et les arrangements de garde conjointe même si elle se sent menacée et en danger</a:t>
            </a:r>
          </a:p>
          <a:p>
            <a:pPr marL="285750" indent="-285750">
              <a:buFont typeface="Arial" panose="020B0604020202020204" pitchFamily="34" charset="0"/>
              <a:buChar char="•"/>
            </a:pPr>
            <a:r>
              <a:rPr lang="fr-CA" sz="1600" dirty="0"/>
              <a:t>Il force la femme à renoncer à certains droits légaux (droit à la propriété ou au soutien financier, par exemple) en échange d’autres droits comme la garde légale des enfants</a:t>
            </a:r>
          </a:p>
          <a:p>
            <a:pPr marL="285750" indent="-285750">
              <a:buFont typeface="Arial" panose="020B0604020202020204" pitchFamily="34" charset="0"/>
              <a:buChar char="•"/>
            </a:pPr>
            <a:r>
              <a:rPr lang="fr-CA" sz="1600" dirty="0"/>
              <a:t>Il fait des pressions pour modifier ses conditions de mise en liberté ou pour faire retirer les accusations criminelles dont il fait l’objet</a:t>
            </a:r>
          </a:p>
          <a:p>
            <a:pPr marL="285750" indent="-285750">
              <a:buFont typeface="Arial" panose="020B0604020202020204" pitchFamily="34" charset="0"/>
              <a:buChar char="•"/>
            </a:pPr>
            <a:r>
              <a:rPr lang="fr-CA" sz="1600" dirty="0"/>
              <a:t>Il communique avec la femme hors cour sous prétexte de négocier le dossier</a:t>
            </a:r>
          </a:p>
          <a:p>
            <a:pPr marL="285750" indent="-285750">
              <a:buFont typeface="Arial" panose="020B0604020202020204" pitchFamily="34" charset="0"/>
              <a:buChar char="•"/>
            </a:pPr>
            <a:r>
              <a:rPr lang="fr-CA" sz="1600" dirty="0"/>
              <a:t>Il menace de blesser ou de tuer la femme si elle poursuit avec les procédures</a:t>
            </a:r>
          </a:p>
          <a:p>
            <a:endParaRPr lang="fr-CA" dirty="0"/>
          </a:p>
        </p:txBody>
      </p:sp>
      <p:pic>
        <p:nvPicPr>
          <p:cNvPr id="7" name="Image 6">
            <a:extLst>
              <a:ext uri="{FF2B5EF4-FFF2-40B4-BE49-F238E27FC236}">
                <a16:creationId xmlns:a16="http://schemas.microsoft.com/office/drawing/2014/main" id="{19C894A8-07F5-4F32-8BC0-4E4647F52D31}"/>
              </a:ext>
            </a:extLst>
          </p:cNvPr>
          <p:cNvPicPr>
            <a:picLocks noChangeAspect="1"/>
          </p:cNvPicPr>
          <p:nvPr/>
        </p:nvPicPr>
        <p:blipFill>
          <a:blip r:embed="rId2"/>
          <a:stretch>
            <a:fillRect/>
          </a:stretch>
        </p:blipFill>
        <p:spPr>
          <a:xfrm>
            <a:off x="6996540" y="356377"/>
            <a:ext cx="2039400" cy="591600"/>
          </a:xfrm>
          <a:prstGeom prst="rect">
            <a:avLst/>
          </a:prstGeom>
        </p:spPr>
      </p:pic>
    </p:spTree>
    <p:extLst>
      <p:ext uri="{BB962C8B-B14F-4D97-AF65-F5344CB8AC3E}">
        <p14:creationId xmlns:p14="http://schemas.microsoft.com/office/powerpoint/2010/main" val="17982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CA802-21E4-4D21-8407-180A960A2AED}"/>
              </a:ext>
            </a:extLst>
          </p:cNvPr>
          <p:cNvSpPr>
            <a:spLocks noGrp="1"/>
          </p:cNvSpPr>
          <p:nvPr>
            <p:ph type="title"/>
          </p:nvPr>
        </p:nvSpPr>
        <p:spPr/>
        <p:txBody>
          <a:bodyPr/>
          <a:lstStyle/>
          <a:p>
            <a:r>
              <a:rPr lang="fr-CA" dirty="0"/>
              <a:t>La médiation</a:t>
            </a:r>
          </a:p>
        </p:txBody>
      </p:sp>
      <p:sp>
        <p:nvSpPr>
          <p:cNvPr id="3" name="Espace réservé du contenu 2">
            <a:extLst>
              <a:ext uri="{FF2B5EF4-FFF2-40B4-BE49-F238E27FC236}">
                <a16:creationId xmlns:a16="http://schemas.microsoft.com/office/drawing/2014/main" id="{EC5A37C2-4A44-426E-A0E0-25EE14E6355C}"/>
              </a:ext>
            </a:extLst>
          </p:cNvPr>
          <p:cNvSpPr>
            <a:spLocks noGrp="1"/>
          </p:cNvSpPr>
          <p:nvPr>
            <p:ph idx="1"/>
          </p:nvPr>
        </p:nvSpPr>
        <p:spPr>
          <a:xfrm>
            <a:off x="1588770" y="3120390"/>
            <a:ext cx="9555480" cy="3223260"/>
          </a:xfrm>
        </p:spPr>
        <p:txBody>
          <a:bodyPr>
            <a:normAutofit fontScale="70000" lnSpcReduction="20000"/>
          </a:bodyPr>
          <a:lstStyle/>
          <a:p>
            <a:pPr marL="0" indent="0">
              <a:buNone/>
            </a:pPr>
            <a:r>
              <a:rPr lang="fr-CA" dirty="0"/>
              <a:t>La réduction des risques:</a:t>
            </a:r>
          </a:p>
          <a:p>
            <a:r>
              <a:rPr lang="fr-CA" dirty="0"/>
              <a:t>Avoir une personne en accompagnement à la cour et aux séances de médiation;</a:t>
            </a:r>
          </a:p>
          <a:p>
            <a:r>
              <a:rPr lang="fr-CA" dirty="0"/>
              <a:t>Participer à de la médiation navette pour que les ex-partenaires ne soient pas dans la même salle;</a:t>
            </a:r>
          </a:p>
          <a:p>
            <a:r>
              <a:rPr lang="fr-CA" dirty="0"/>
              <a:t>Documenter tous les contacts en dehors des séances de médiation afin de pouvoir informer le médiateur ou la médiatrice de tout comportement de harcèlement ou d’intimidation;</a:t>
            </a:r>
          </a:p>
          <a:p>
            <a:r>
              <a:rPr lang="fr-CA" dirty="0"/>
              <a:t>Limiter les contacts avec l’ex-conjoint immédiatement avant les séances de médiation afin qu’il n’essaie pas d’intimider la femme; et,</a:t>
            </a:r>
          </a:p>
          <a:p>
            <a:r>
              <a:rPr lang="fr-CA" dirty="0"/>
              <a:t>Mettre fin à la séance de médiation ou à l’ensemble du processus si la femme se sent intimidée par l’ex-conjoint.</a:t>
            </a:r>
          </a:p>
          <a:p>
            <a:endParaRPr lang="fr-CA" dirty="0"/>
          </a:p>
        </p:txBody>
      </p:sp>
      <p:sp>
        <p:nvSpPr>
          <p:cNvPr id="6" name="ZoneTexte 5">
            <a:extLst>
              <a:ext uri="{FF2B5EF4-FFF2-40B4-BE49-F238E27FC236}">
                <a16:creationId xmlns:a16="http://schemas.microsoft.com/office/drawing/2014/main" id="{CA46F4B7-0C51-489B-A414-68C78F8113B8}"/>
              </a:ext>
            </a:extLst>
          </p:cNvPr>
          <p:cNvSpPr txBox="1"/>
          <p:nvPr/>
        </p:nvSpPr>
        <p:spPr>
          <a:xfrm>
            <a:off x="838200" y="1428750"/>
            <a:ext cx="10957560" cy="1846659"/>
          </a:xfrm>
          <a:prstGeom prst="rect">
            <a:avLst/>
          </a:prstGeom>
          <a:noFill/>
        </p:spPr>
        <p:txBody>
          <a:bodyPr wrap="square" rtlCol="0">
            <a:spAutoFit/>
          </a:bodyPr>
          <a:lstStyle/>
          <a:p>
            <a:r>
              <a:rPr lang="fr-CA" sz="2400" dirty="0"/>
              <a:t>La médiation est un moyen volontaire de résoudre les litiges.</a:t>
            </a:r>
          </a:p>
          <a:p>
            <a:endParaRPr lang="fr-CA" sz="2400" dirty="0"/>
          </a:p>
          <a:p>
            <a:r>
              <a:rPr lang="fr-CA" sz="2400" dirty="0"/>
              <a:t>Un médiateur qualifié aide les parties, qui se trouvent dans une position de négociation relativement égale, de résoudre les litiges en matière de droit de la famille.</a:t>
            </a:r>
          </a:p>
          <a:p>
            <a:endParaRPr lang="fr-CA" dirty="0"/>
          </a:p>
        </p:txBody>
      </p:sp>
    </p:spTree>
    <p:extLst>
      <p:ext uri="{BB962C8B-B14F-4D97-AF65-F5344CB8AC3E}">
        <p14:creationId xmlns:p14="http://schemas.microsoft.com/office/powerpoint/2010/main" val="22195256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1460</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Thème Office</vt:lpstr>
      <vt:lpstr>N.B. : Cette présentation a eu lieu dans le cadre du Colloque sur le droit de la famille et la violence conjugale des 8 et 9 octobre 2019, organisé par l’AOcVF au Centre Shaw, à Ottawa, ON</vt:lpstr>
      <vt:lpstr>Les droits des femmes sont les droits de la personne </vt:lpstr>
      <vt:lpstr>Principes d’égalité</vt:lpstr>
      <vt:lpstr>Égalité, équité et sans barrières</vt:lpstr>
      <vt:lpstr>La disparité salariale entre les sexes</vt:lpstr>
      <vt:lpstr>Le droit de la famille</vt:lpstr>
      <vt:lpstr>La définition de la violence entre partenaires intimes</vt:lpstr>
      <vt:lpstr>VIOLENCE LÉGALE </vt:lpstr>
      <vt:lpstr>La médiation</vt:lpstr>
      <vt:lpstr>Le droit criminel et les agressions à caractère sexuel – Campagne Femmes Ontariennes en droit de la famille (FODF)</vt:lpstr>
      <vt:lpstr>Le consentement – Campagne Femmes Ontariennes en droit de la famille (FODF)</vt:lpstr>
      <vt:lpstr>La prévention traditionnelle</vt:lpstr>
      <vt:lpstr>L’impact de l’agression à caractère sexuel et l’accès des femmes à la justice</vt:lpstr>
      <vt:lpstr>Le processus  </vt:lpstr>
      <vt:lpstr>Le droit de l’immigration</vt:lpstr>
      <vt:lpstr>La loi sur les indiens – L’Encyclopédie canadienne</vt:lpstr>
      <vt:lpstr>L’importance d’exiger des réformes</vt:lpstr>
      <vt:lpstr>Les manifestations pour revendiquer les droits des femmes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Béchard</dc:creator>
  <cp:lastModifiedBy>techlocal</cp:lastModifiedBy>
  <cp:revision>30</cp:revision>
  <dcterms:created xsi:type="dcterms:W3CDTF">2019-10-07T14:06:36Z</dcterms:created>
  <dcterms:modified xsi:type="dcterms:W3CDTF">2020-01-21T13:25:37Z</dcterms:modified>
</cp:coreProperties>
</file>