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783" r:id="rId2"/>
    <p:sldId id="777" r:id="rId3"/>
    <p:sldId id="780" r:id="rId4"/>
    <p:sldId id="779" r:id="rId5"/>
    <p:sldId id="778" r:id="rId6"/>
    <p:sldId id="767" r:id="rId7"/>
    <p:sldId id="768" r:id="rId8"/>
    <p:sldId id="769" r:id="rId9"/>
    <p:sldId id="770" r:id="rId10"/>
    <p:sldId id="773" r:id="rId11"/>
    <p:sldId id="781" r:id="rId12"/>
    <p:sldId id="782" r:id="rId13"/>
    <p:sldId id="772" r:id="rId14"/>
    <p:sldId id="774" r:id="rId15"/>
    <p:sldId id="7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74"/>
  </p:normalViewPr>
  <p:slideViewPr>
    <p:cSldViewPr snapToGrid="0">
      <p:cViewPr varScale="1">
        <p:scale>
          <a:sx n="70" d="100"/>
          <a:sy n="70" d="100"/>
        </p:scale>
        <p:origin x="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38FF1-37C8-48BD-8CF2-B8F54DBE3356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BB41A-8569-4C94-8E56-CC13E921E5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6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ourselves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7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Dégroupage de services : </a:t>
            </a:r>
          </a:p>
          <a:p>
            <a:endParaRPr lang="fr-CA" dirty="0"/>
          </a:p>
          <a:p>
            <a:r>
              <a:rPr lang="fr-CA" dirty="0"/>
              <a:t>Mandat à portée limitée: </a:t>
            </a:r>
          </a:p>
          <a:p>
            <a:endParaRPr lang="fr-CA" dirty="0"/>
          </a:p>
          <a:p>
            <a:r>
              <a:rPr lang="fr-CA" dirty="0"/>
              <a:t>Coaching: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0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La redaction de document (procedures) </a:t>
            </a:r>
          </a:p>
          <a:p>
            <a:r>
              <a:rPr lang="en-CA" dirty="0"/>
              <a:t>Une </a:t>
            </a:r>
            <a:r>
              <a:rPr lang="en-CA" dirty="0" err="1"/>
              <a:t>comparrution</a:t>
            </a:r>
            <a:r>
              <a:rPr lang="en-CA" dirty="0"/>
              <a:t>  pour </a:t>
            </a:r>
            <a:r>
              <a:rPr lang="en-CA" dirty="0" err="1"/>
              <a:t>une</a:t>
            </a:r>
            <a:r>
              <a:rPr lang="en-CA" dirty="0"/>
              <a:t> question precise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dirty="0" err="1"/>
              <a:t>comparrution</a:t>
            </a:r>
            <a:r>
              <a:rPr lang="en-CA" dirty="0"/>
              <a:t> pour </a:t>
            </a:r>
            <a:r>
              <a:rPr lang="en-CA" dirty="0" err="1"/>
              <a:t>toutes</a:t>
            </a:r>
            <a:r>
              <a:rPr lang="en-CA" dirty="0"/>
              <a:t> les questions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litige</a:t>
            </a:r>
            <a:r>
              <a:rPr lang="en-CA" dirty="0"/>
              <a:t> </a:t>
            </a:r>
          </a:p>
          <a:p>
            <a:r>
              <a:rPr lang="en-CA" dirty="0"/>
              <a:t>Un </a:t>
            </a:r>
            <a:r>
              <a:rPr lang="en-CA" dirty="0" err="1"/>
              <a:t>avis</a:t>
            </a:r>
            <a:r>
              <a:rPr lang="en-CA" dirty="0"/>
              <a:t> Juridique </a:t>
            </a:r>
          </a:p>
          <a:p>
            <a:r>
              <a:rPr lang="en-CA" dirty="0"/>
              <a:t>La preparation de document </a:t>
            </a:r>
          </a:p>
          <a:p>
            <a:r>
              <a:rPr lang="en-CA" dirty="0" err="1"/>
              <a:t>Conseiller</a:t>
            </a:r>
            <a:r>
              <a:rPr lang="en-CA" dirty="0"/>
              <a:t> sur la </a:t>
            </a:r>
            <a:r>
              <a:rPr lang="en-CA" dirty="0" err="1"/>
              <a:t>stratégie</a:t>
            </a:r>
            <a:r>
              <a:rPr lang="en-CA" dirty="0"/>
              <a:t> et/</a:t>
            </a:r>
            <a:r>
              <a:rPr lang="en-CA" dirty="0" err="1"/>
              <a:t>ou</a:t>
            </a:r>
            <a:r>
              <a:rPr lang="en-CA" dirty="0"/>
              <a:t> la procedure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4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CONNAITRE SES PROPRES COMPÉTENCES ET EXPERTISE!!! </a:t>
            </a:r>
          </a:p>
          <a:p>
            <a:r>
              <a:rPr lang="fr-CA" dirty="0"/>
              <a:t>RECONNAITRE DEVOIR DE CONSEIL -   ANECDOTE – Pension alimentaire – produire le « book of documents » la preuve pour procès. </a:t>
            </a:r>
          </a:p>
          <a:p>
            <a:r>
              <a:rPr lang="fr-CA" dirty="0"/>
              <a:t>Risque potentiel du dossier </a:t>
            </a:r>
          </a:p>
          <a:p>
            <a:r>
              <a:rPr lang="fr-CA" dirty="0"/>
              <a:t>Étapes </a:t>
            </a:r>
            <a:r>
              <a:rPr lang="fr-CA" dirty="0" err="1"/>
              <a:t>subsequentes</a:t>
            </a:r>
            <a:r>
              <a:rPr lang="fr-CA" dirty="0"/>
              <a:t> et échéances </a:t>
            </a:r>
          </a:p>
          <a:p>
            <a:r>
              <a:rPr lang="fr-CA" dirty="0"/>
              <a:t>Être clair – FILM REVIEW PAS SUR LE TRAILER.  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4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Avant d’Accepter le mandat, s’assurer que le client : </a:t>
            </a:r>
          </a:p>
          <a:p>
            <a:r>
              <a:rPr lang="fr-CA" dirty="0"/>
              <a:t>	1. Comprend la nature du mandat </a:t>
            </a:r>
          </a:p>
          <a:p>
            <a:r>
              <a:rPr lang="fr-CA" dirty="0"/>
              <a:t>	2. Est réaliste face aux attentes  et à sa capacité </a:t>
            </a:r>
          </a:p>
          <a:p>
            <a:r>
              <a:rPr lang="fr-CA" dirty="0"/>
              <a:t>	3. Possède des </a:t>
            </a:r>
            <a:r>
              <a:rPr lang="fr-CA" dirty="0" err="1"/>
              <a:t>aptitutes</a:t>
            </a:r>
            <a:r>
              <a:rPr lang="fr-CA" dirty="0"/>
              <a:t> émotives et psychologiques adéquates </a:t>
            </a:r>
          </a:p>
          <a:p>
            <a:r>
              <a:rPr lang="fr-CA" dirty="0"/>
              <a:t>	4. Agit de bonne foi, sans manipuler l’avocat </a:t>
            </a:r>
          </a:p>
          <a:p>
            <a:r>
              <a:rPr lang="fr-CA" dirty="0"/>
              <a:t>	5. Est disponible pour accomplir les tâches dans un délai imparti.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5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Être clair sur l’étendue des services et ne pas les outrepasser </a:t>
            </a:r>
          </a:p>
          <a:p>
            <a:r>
              <a:rPr lang="fr-CA" dirty="0"/>
              <a:t>Mandat – Communication fréquente par écrit pour confirmer et le tout en </a:t>
            </a:r>
            <a:r>
              <a:rPr lang="fr-CA" dirty="0" err="1"/>
              <a:t>language</a:t>
            </a:r>
            <a:r>
              <a:rPr lang="fr-CA" dirty="0"/>
              <a:t> clair </a:t>
            </a:r>
          </a:p>
          <a:p>
            <a:r>
              <a:rPr lang="fr-CA" dirty="0"/>
              <a:t>Si nous </a:t>
            </a:r>
            <a:r>
              <a:rPr lang="fr-CA" dirty="0" err="1"/>
              <a:t>représentont</a:t>
            </a:r>
            <a:r>
              <a:rPr lang="fr-CA" dirty="0"/>
              <a:t> de façon limité, ca veut dire que le client aura lui aussi des tâches a faire – Mettre au clair la liste des choses à faire par le client. – Exemple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0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Il y a toujours des risques, avec ce type de mandat et avec no mandats réguliers </a:t>
            </a:r>
          </a:p>
          <a:p>
            <a:r>
              <a:rPr lang="fr-CA" dirty="0"/>
              <a:t>Connaitre ses compétences tout comme les autres mandats </a:t>
            </a:r>
          </a:p>
          <a:p>
            <a:r>
              <a:rPr lang="fr-CA" dirty="0"/>
              <a:t>Être clair avec le client sur ses attentes et les </a:t>
            </a:r>
            <a:r>
              <a:rPr lang="fr-CA" dirty="0" err="1"/>
              <a:t>notres</a:t>
            </a:r>
            <a:r>
              <a:rPr lang="fr-CA" dirty="0"/>
              <a:t> </a:t>
            </a:r>
          </a:p>
          <a:p>
            <a:r>
              <a:rPr lang="fr-CA" dirty="0"/>
              <a:t>Avez-vous pris des notes sur les conseils ou informations que vous avez donné? </a:t>
            </a:r>
          </a:p>
          <a:p>
            <a:r>
              <a:rPr lang="fr-CA" dirty="0"/>
              <a:t>Avoir une conversation honnête avec le client (Film)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77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Donner un document a l’appui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BB41A-8569-4C94-8E56-CC13E921E5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8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4944"/>
            <a:ext cx="10363200" cy="594360"/>
          </a:xfrm>
        </p:spPr>
        <p:txBody>
          <a:bodyPr vert="horz" lIns="0" tIns="45720" rIns="0" bIns="0" rtlCol="0" anchor="b" anchorCtr="0">
            <a:noAutofit/>
          </a:bodyPr>
          <a:lstStyle>
            <a:lvl1pPr>
              <a:defRPr lang="en-US" sz="3600" b="0" spc="-75" dirty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14721" y="1353312"/>
            <a:ext cx="10362880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44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4944"/>
            <a:ext cx="10363200" cy="594360"/>
          </a:xfrm>
        </p:spPr>
        <p:txBody>
          <a:bodyPr vert="horz" lIns="0" tIns="45720" rIns="0" bIns="0" rtlCol="0" anchor="b" anchorCtr="0">
            <a:noAutofit/>
          </a:bodyPr>
          <a:lstStyle>
            <a:lvl1pPr>
              <a:defRPr lang="en-US" sz="3600" spc="-75" dirty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14721" y="1353312"/>
            <a:ext cx="10362880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14971" y="466344"/>
            <a:ext cx="3355848" cy="2032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b="1" kern="0" cap="all" spc="250" baseline="0" dirty="0">
                <a:solidFill>
                  <a:schemeClr val="accent5">
                    <a:lumMod val="60000"/>
                    <a:lumOff val="40000"/>
                  </a:schemeClr>
                </a:solidFill>
                <a:ea typeface="Nexa Black" charset="0"/>
                <a:cs typeface="Nexa Black" charset="0"/>
              </a:defRPr>
            </a:lvl1pPr>
          </a:lstStyle>
          <a:p>
            <a:pPr marL="228600" lvl="0" indent="-228600"/>
            <a:r>
              <a:rPr lang="en-US" dirty="0"/>
              <a:t>BREADCRUMBS</a:t>
            </a:r>
          </a:p>
        </p:txBody>
      </p:sp>
    </p:spTree>
    <p:extLst>
      <p:ext uri="{BB962C8B-B14F-4D97-AF65-F5344CB8AC3E}">
        <p14:creationId xmlns:p14="http://schemas.microsoft.com/office/powerpoint/2010/main" val="18450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4672"/>
            <a:ext cx="3347390" cy="1995802"/>
          </a:xfrm>
        </p:spPr>
        <p:txBody>
          <a:bodyPr vert="horz" lIns="0" tIns="45720" rIns="0" bIns="0" rtlCol="0" anchor="t" anchorCtr="0">
            <a:noAutofit/>
          </a:bodyPr>
          <a:lstStyle>
            <a:lvl1pPr>
              <a:defRPr lang="en-US" sz="3600" spc="-75" dirty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43200"/>
            <a:ext cx="3355975" cy="116998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99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4672"/>
            <a:ext cx="3352800" cy="1993390"/>
          </a:xfrm>
        </p:spPr>
        <p:txBody>
          <a:bodyPr vert="horz" lIns="0" tIns="45720" rIns="0" bIns="0" rtlCol="0" anchor="t" anchorCtr="0">
            <a:noAutofit/>
          </a:bodyPr>
          <a:lstStyle>
            <a:lvl1pPr>
              <a:defRPr lang="en-US" sz="3600" spc="-75" dirty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685800">
              <a:lnSpc>
                <a:spcPct val="85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14971" y="466344"/>
            <a:ext cx="3355848" cy="2032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b="1" kern="0" cap="all" spc="250" baseline="0" dirty="0">
                <a:solidFill>
                  <a:schemeClr val="accent5">
                    <a:lumMod val="60000"/>
                    <a:lumOff val="40000"/>
                  </a:schemeClr>
                </a:solidFill>
                <a:ea typeface="Nexa Black" charset="0"/>
                <a:cs typeface="Nexa Black" charset="0"/>
              </a:defRPr>
            </a:lvl1pPr>
          </a:lstStyle>
          <a:p>
            <a:pPr marL="228600" lvl="0" indent="-228600"/>
            <a:r>
              <a:rPr lang="en-US" dirty="0"/>
              <a:t>BREADCRUMBS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43200"/>
            <a:ext cx="3355975" cy="116998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00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95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1" y="1961812"/>
            <a:ext cx="8001000" cy="2921731"/>
          </a:xfrm>
        </p:spPr>
        <p:txBody>
          <a:bodyPr anchor="b" anchorCtr="0"/>
          <a:lstStyle>
            <a:lvl1pPr>
              <a:lnSpc>
                <a:spcPct val="85000"/>
              </a:lnSpc>
              <a:defRPr sz="5400" b="1" baseline="0">
                <a:latin typeface="+mn-lt"/>
              </a:defRPr>
            </a:lvl1pPr>
          </a:lstStyle>
          <a:p>
            <a:r>
              <a:rPr lang="en-US" dirty="0"/>
              <a:t>Thank You </a:t>
            </a:r>
            <a:br>
              <a:rPr lang="en-US" dirty="0"/>
            </a:br>
            <a:r>
              <a:rPr lang="en-US" dirty="0"/>
              <a:t>Goes Here.</a:t>
            </a:r>
          </a:p>
        </p:txBody>
      </p:sp>
    </p:spTree>
    <p:extLst>
      <p:ext uri="{BB962C8B-B14F-4D97-AF65-F5344CB8AC3E}">
        <p14:creationId xmlns:p14="http://schemas.microsoft.com/office/powerpoint/2010/main" val="3697637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Block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14400" y="1217629"/>
            <a:ext cx="10363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/>
              <a:t>Do not use this</a:t>
            </a:r>
            <a:r>
              <a:rPr lang="en-US" sz="11500" b="1" baseline="0" dirty="0"/>
              <a:t> layout</a:t>
            </a:r>
          </a:p>
          <a:p>
            <a:pPr algn="ctr"/>
            <a:endParaRPr lang="en-US" sz="3200" b="1" baseline="0" dirty="0"/>
          </a:p>
          <a:p>
            <a:pPr algn="ctr"/>
            <a:r>
              <a:rPr lang="en-US" sz="3200" b="0" baseline="0" dirty="0"/>
              <a:t>Delete any master slides that occur after this layout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43934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EF1F91-D456-294A-BEEB-B9385E4B4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082">
            <a:off x="6960808" y="3210406"/>
            <a:ext cx="6185603" cy="36678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3FEA89-3F35-428B-9E1B-6F02F2B2A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014F8-AE6B-43EA-BB84-BF871F107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B7983-0B07-4B58-8D29-780FFFC8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EC74-D09C-42BA-8701-7071777C71D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65993-BC19-4BC8-AA4D-DD9D5508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8F0AE-7B82-4283-B677-EE4CE1AE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794-5C8F-45CF-8B4D-AFE957976A0C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BF5AC94-2E1F-4040-8637-758789A792E1}"/>
              </a:ext>
            </a:extLst>
          </p:cNvPr>
          <p:cNvSpPr txBox="1">
            <a:spLocks/>
          </p:cNvSpPr>
          <p:nvPr userDrawn="1"/>
        </p:nvSpPr>
        <p:spPr>
          <a:xfrm>
            <a:off x="0" y="6300216"/>
            <a:ext cx="12192000" cy="5577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wrap="square" lIns="360000" tIns="45720" rIns="36000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dirty="0" err="1">
                <a:solidFill>
                  <a:schemeClr val="bg1"/>
                </a:solidFill>
              </a:rPr>
              <a:t>Laforge</a:t>
            </a:r>
            <a:r>
              <a:rPr lang="en-US" sz="1050" dirty="0">
                <a:solidFill>
                  <a:schemeClr val="bg1"/>
                </a:solidFill>
              </a:rPr>
              <a:t> Beaulieu </a:t>
            </a:r>
            <a:r>
              <a:rPr lang="en-US" sz="1050" dirty="0" err="1">
                <a:solidFill>
                  <a:schemeClr val="bg1"/>
                </a:solidFill>
              </a:rPr>
              <a:t>s.r.l</a:t>
            </a:r>
            <a:r>
              <a:rPr lang="en-US" sz="1050" i="1" dirty="0">
                <a:solidFill>
                  <a:schemeClr val="bg1"/>
                </a:solidFill>
              </a:rPr>
              <a:t> </a:t>
            </a:r>
            <a:r>
              <a:rPr lang="en-US" sz="1050" i="1" dirty="0" err="1">
                <a:solidFill>
                  <a:schemeClr val="bg1"/>
                </a:solidFill>
              </a:rPr>
              <a:t>Tous</a:t>
            </a:r>
            <a:r>
              <a:rPr lang="en-US" sz="1050" i="1" dirty="0">
                <a:solidFill>
                  <a:schemeClr val="bg1"/>
                </a:solidFill>
              </a:rPr>
              <a:t> droits </a:t>
            </a:r>
            <a:r>
              <a:rPr lang="en-US" sz="1050" i="1" dirty="0" err="1">
                <a:solidFill>
                  <a:schemeClr val="bg1"/>
                </a:solidFill>
              </a:rPr>
              <a:t>réservés</a:t>
            </a:r>
            <a:endParaRPr lang="en-US" sz="1050" i="1" dirty="0">
              <a:solidFill>
                <a:schemeClr val="bg1"/>
              </a:solidFill>
            </a:endParaRP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53FD1B66-254A-8A48-849E-54572DBF55C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5577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wrap="square" lIns="360000" tIns="45720" rIns="36000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5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10363200" cy="43462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912" y="718263"/>
            <a:ext cx="10362688" cy="879756"/>
          </a:xfrm>
          <a:prstGeom prst="rect">
            <a:avLst/>
          </a:prstGeom>
        </p:spPr>
        <p:txBody>
          <a:bodyPr vert="horz" lIns="0" tIns="45720" rIns="91440" bIns="0" rtlCol="0" anchor="t" anchorCtr="0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914719" y="6444147"/>
            <a:ext cx="19925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4F2FB2-4A16-1542-BD5E-F56870239E74}" type="slidenum">
              <a:rPr lang="en-US" sz="8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r>
              <a:rPr lang="en-US" sz="800" dirty="0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t>  |  </a:t>
            </a:r>
            <a:r>
              <a:rPr lang="fr" sz="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t>Laforge</a:t>
            </a:r>
            <a:r>
              <a:rPr lang="fr" sz="800" dirty="0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t> Beaulieu </a:t>
            </a:r>
            <a:r>
              <a:rPr lang="fr" sz="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t>s.r.l</a:t>
            </a:r>
            <a:r>
              <a:rPr lang="fr" sz="800" dirty="0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t> </a:t>
            </a:r>
            <a:r>
              <a:rPr lang="fr" sz="8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Open Sans" charset="0"/>
                <a:ea typeface="Open Sans" charset="0"/>
                <a:cs typeface="Open Sans" charset="0"/>
                <a:sym typeface="Frutiger Next Pro Light" charset="0"/>
              </a:rPr>
              <a:t>Tous droits réservés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solidFill>
                <a:schemeClr val="accent5">
                  <a:lumMod val="60000"/>
                  <a:lumOff val="40000"/>
                </a:schemeClr>
              </a:solidFill>
              <a:latin typeface="Open Sans" charset="0"/>
              <a:ea typeface="Open Sans" charset="0"/>
              <a:cs typeface="Open Sans" charset="0"/>
              <a:sym typeface="Frutiger Next Pro Light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BD5CC2-DA20-0548-9C58-A5FE5AAEFF1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082">
            <a:off x="6960808" y="3210406"/>
            <a:ext cx="6185603" cy="36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800" b="0" i="0" kern="1200" cap="none" spc="-100" baseline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2000" kern="1200" spc="-30">
          <a:solidFill>
            <a:schemeClr val="tx1"/>
          </a:solidFill>
          <a:latin typeface="+mn-lt"/>
          <a:ea typeface="Open Sans" charset="0"/>
          <a:cs typeface="Open Sans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800" kern="1200" spc="-30">
          <a:solidFill>
            <a:schemeClr val="tx1"/>
          </a:solidFill>
          <a:latin typeface="+mn-lt"/>
          <a:ea typeface="Open Sans" charset="0"/>
          <a:cs typeface="Open Sans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600" kern="1200" spc="-30">
          <a:solidFill>
            <a:schemeClr val="tx1"/>
          </a:solidFill>
          <a:latin typeface="+mn-lt"/>
          <a:ea typeface="Open Sans" charset="0"/>
          <a:cs typeface="Open Sans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400" kern="1200" spc="-30">
          <a:solidFill>
            <a:schemeClr val="tx1"/>
          </a:solidFill>
          <a:latin typeface="+mn-lt"/>
          <a:ea typeface="Open Sans" charset="0"/>
          <a:cs typeface="Open Sans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400" kern="1200" spc="-30">
          <a:solidFill>
            <a:schemeClr val="tx1"/>
          </a:solidFill>
          <a:latin typeface="+mn-lt"/>
          <a:ea typeface="Open Sans" charset="0"/>
          <a:cs typeface="Open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76">
          <p15:clr>
            <a:srgbClr val="F26B43"/>
          </p15:clr>
        </p15:guide>
        <p15:guide id="4" pos="7104">
          <p15:clr>
            <a:srgbClr val="F26B43"/>
          </p15:clr>
        </p15:guide>
        <p15:guide id="5" pos="2976">
          <p15:clr>
            <a:srgbClr val="F26B43"/>
          </p15:clr>
        </p15:guide>
        <p15:guide id="6" orient="horz" pos="1152">
          <p15:clr>
            <a:srgbClr val="F26B43"/>
          </p15:clr>
        </p15:guide>
        <p15:guide id="7" pos="26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video" Target="about:blank" TargetMode="External"/><Relationship Id="rId1" Type="http://schemas.openxmlformats.org/officeDocument/2006/relationships/tags" Target="../tags/tag5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9534" y="931294"/>
            <a:ext cx="9144000" cy="2387600"/>
          </a:xfrm>
        </p:spPr>
        <p:txBody>
          <a:bodyPr/>
          <a:lstStyle/>
          <a:p>
            <a:r>
              <a:rPr lang="fr-CA" sz="3200" b="1" spc="0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N.B. : Cette présentation a eu lieu dans le cadre du Colloque sur le droit de la famille et la violence conjugale des 8 et 9 octobre 2019, organisé par l’AOcVF au Centre Shaw, à Ottawa, ON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9558" y="3589361"/>
            <a:ext cx="11054687" cy="2579427"/>
          </a:xfrm>
        </p:spPr>
        <p:txBody>
          <a:bodyPr/>
          <a:lstStyle/>
          <a:p>
            <a:pPr marL="342900" lvl="0" indent="-342900" algn="l" defTabSz="457200">
              <a:buClr>
                <a:srgbClr val="72ADC2"/>
              </a:buClr>
              <a:buSzPct val="80000"/>
              <a:buFont typeface="Wingdings 3" charset="2"/>
              <a:buChar char=""/>
            </a:pPr>
            <a:r>
              <a:rPr lang="fr-CA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Le contenu de cette présentation est la propriété des deux conférencières qui ont donné l’atelier </a:t>
            </a:r>
            <a:r>
              <a:rPr lang="fr-CA" sz="2000" i="1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Conseiller 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les personnes non-représentées sans les représenter </a:t>
            </a:r>
            <a:r>
              <a:rPr lang="fr-CA" sz="2000" i="1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: Conseils 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juridiques sommaires et </a:t>
            </a:r>
            <a:r>
              <a:rPr lang="fr-CA" sz="2000" i="1" spc="0" dirty="0" err="1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auto-représentation</a:t>
            </a:r>
            <a:r>
              <a:rPr lang="fr-CA" sz="2000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, </a:t>
            </a:r>
            <a:r>
              <a:rPr lang="fr-CA" sz="2000" spc="0" dirty="0">
                <a:solidFill>
                  <a:srgbClr val="002060"/>
                </a:solidFill>
                <a:latin typeface="Trebuchet MS" panose="020B0603020202020204"/>
              </a:rPr>
              <a:t>le 8 octobre à </a:t>
            </a:r>
            <a:r>
              <a:rPr lang="fr-CA" sz="2000" spc="0" dirty="0" smtClean="0">
                <a:solidFill>
                  <a:srgbClr val="002060"/>
                </a:solidFill>
                <a:latin typeface="Trebuchet MS" panose="020B0603020202020204"/>
              </a:rPr>
              <a:t>13h30</a:t>
            </a:r>
            <a:r>
              <a:rPr lang="fr-CA" sz="2000" spc="0" dirty="0">
                <a:solidFill>
                  <a:srgbClr val="002060"/>
                </a:solidFill>
                <a:latin typeface="Trebuchet MS" panose="020B0603020202020204"/>
              </a:rPr>
              <a:t>, </a:t>
            </a:r>
            <a:r>
              <a:rPr lang="fr-CA" sz="2000" spc="0" dirty="0" smtClean="0">
                <a:solidFill>
                  <a:srgbClr val="002060"/>
                </a:solidFill>
                <a:latin typeface="Trebuchet MS" panose="020B0603020202020204"/>
              </a:rPr>
              <a:t>soient </a:t>
            </a:r>
            <a:r>
              <a:rPr lang="fr-CA" sz="2000" i="1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Me 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Gabrielle Beaulieu, </a:t>
            </a:r>
            <a:r>
              <a:rPr lang="fr-CA" sz="2000" i="1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Laforge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Beaulieu, LLP, Rockland, </a:t>
            </a:r>
            <a:r>
              <a:rPr lang="fr-CA" sz="2000" i="1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ON et Me </a:t>
            </a:r>
            <a:r>
              <a:rPr lang="fr-CA" sz="2000" i="1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Rachelle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</a:t>
            </a:r>
            <a:r>
              <a:rPr lang="fr-CA" sz="2000" i="1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Laforge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, </a:t>
            </a:r>
            <a:r>
              <a:rPr lang="fr-CA" sz="2000" i="1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Laforge</a:t>
            </a:r>
            <a:r>
              <a:rPr lang="fr-CA" sz="2000" i="1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Beaulieu, LLP, Rockland, </a:t>
            </a:r>
            <a:r>
              <a:rPr lang="fr-CA" sz="2000" i="1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ON</a:t>
            </a:r>
            <a:r>
              <a:rPr lang="en-US" sz="2000" b="1" spc="0" dirty="0" smtClean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,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Laforge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Beaulieu LLP.</a:t>
            </a:r>
          </a:p>
          <a:p>
            <a:pPr marL="342900" lvl="0" indent="-342900" algn="l" defTabSz="457200">
              <a:buClr>
                <a:srgbClr val="72ADC2"/>
              </a:buClr>
              <a:buSzPct val="80000"/>
              <a:buFont typeface="Wingdings 3" charset="2"/>
              <a:buChar char=""/>
            </a:pPr>
            <a:endParaRPr lang="en-US" sz="2000" spc="0" dirty="0">
              <a:solidFill>
                <a:srgbClr val="002060"/>
              </a:solidFill>
              <a:latin typeface="Trebuchet MS" panose="020B0603020202020204"/>
              <a:ea typeface="+mn-ea"/>
              <a:cs typeface="+mn-cs"/>
            </a:endParaRPr>
          </a:p>
          <a:p>
            <a:pPr marL="342900" lvl="0" indent="-342900" algn="l" defTabSz="457200">
              <a:buClr>
                <a:srgbClr val="72ADC2"/>
              </a:buClr>
              <a:buSzPct val="80000"/>
              <a:buFont typeface="Wingdings 3" charset="2"/>
              <a:buChar char=""/>
            </a:pP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Veuillez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les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contacter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pour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toute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redistribution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liée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au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contenu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de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cette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 </a:t>
            </a:r>
            <a:r>
              <a:rPr lang="en-US" sz="2000" spc="0" dirty="0" err="1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présentation</a:t>
            </a:r>
            <a:r>
              <a:rPr lang="en-US" sz="2000" spc="0" dirty="0">
                <a:solidFill>
                  <a:srgbClr val="002060"/>
                </a:solidFill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079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276F38-694B-4605-BF95-5F936D04567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79245" y="1352143"/>
            <a:ext cx="10033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5. </a:t>
            </a:r>
            <a:r>
              <a:rPr lang="en-US" sz="2800" b="1" u="sng" dirty="0" err="1"/>
              <a:t>Mettre</a:t>
            </a:r>
            <a:r>
              <a:rPr lang="en-US" sz="2800" b="1" u="sng" dirty="0"/>
              <a:t> </a:t>
            </a:r>
            <a:r>
              <a:rPr lang="en-US" sz="2800" b="1" u="sng" dirty="0" err="1"/>
              <a:t>ses</a:t>
            </a:r>
            <a:r>
              <a:rPr lang="en-US" sz="2800" b="1" u="sng" dirty="0"/>
              <a:t> </a:t>
            </a:r>
            <a:r>
              <a:rPr lang="en-US" sz="2800" b="1" u="sng" dirty="0" err="1"/>
              <a:t>limites</a:t>
            </a:r>
            <a:endParaRPr lang="en-US" sz="2800" b="1" u="sng" dirty="0"/>
          </a:p>
          <a:p>
            <a:pPr algn="ctr"/>
            <a:endParaRPr lang="en-US" sz="2800" b="1" u="sng" dirty="0"/>
          </a:p>
          <a:p>
            <a:r>
              <a:rPr lang="en-US" sz="2800" b="1" dirty="0"/>
              <a:t>Comment </a:t>
            </a:r>
            <a:r>
              <a:rPr lang="en-US" sz="2800" b="1" dirty="0" err="1"/>
              <a:t>m’assurer</a:t>
            </a:r>
            <a:r>
              <a:rPr lang="en-US" sz="2800" b="1" dirty="0"/>
              <a:t> de ne pas </a:t>
            </a:r>
            <a:r>
              <a:rPr lang="en-US" sz="2800" b="1" dirty="0" err="1"/>
              <a:t>devenir</a:t>
            </a:r>
            <a:r>
              <a:rPr lang="en-US" sz="2800" b="1" dirty="0"/>
              <a:t> </a:t>
            </a:r>
            <a:r>
              <a:rPr lang="en-US" sz="2800" b="1" dirty="0" err="1"/>
              <a:t>l’avocat</a:t>
            </a:r>
            <a:r>
              <a:rPr lang="en-US" sz="2800" b="1" dirty="0"/>
              <a:t> au dossier de </a:t>
            </a:r>
            <a:r>
              <a:rPr lang="en-US" sz="2800" b="1" dirty="0" err="1"/>
              <a:t>cour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je </a:t>
            </a:r>
            <a:r>
              <a:rPr lang="en-US" sz="2800" b="1" dirty="0" err="1"/>
              <a:t>suis</a:t>
            </a:r>
            <a:r>
              <a:rPr lang="en-US" sz="2800" b="1" dirty="0"/>
              <a:t> </a:t>
            </a:r>
            <a:r>
              <a:rPr lang="en-US" sz="2800" b="1" dirty="0" err="1"/>
              <a:t>simplement</a:t>
            </a:r>
            <a:r>
              <a:rPr lang="en-US" sz="2800" b="1" dirty="0"/>
              <a:t> </a:t>
            </a:r>
            <a:r>
              <a:rPr lang="en-US" sz="2800" b="1" dirty="0" err="1"/>
              <a:t>retenu</a:t>
            </a:r>
            <a:r>
              <a:rPr lang="en-US" sz="2800" b="1" dirty="0"/>
              <a:t> par un </a:t>
            </a:r>
            <a:r>
              <a:rPr lang="en-US" sz="2800" b="1" dirty="0" err="1"/>
              <a:t>mandat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?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5FD6DED-91FB-4AD4-AF47-90EF07588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605" y="3598912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9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4896479-F84E-4968-9631-A08DAA658B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C20F309-39BF-44A8-9197-877AD7F9D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777" y="597016"/>
            <a:ext cx="10372445" cy="55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7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23BC3F-E2B0-438A-8512-255C77A62B2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36656" y="1068142"/>
            <a:ext cx="95186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b="1" u="sng" dirty="0"/>
              <a:t>6. Les frais</a:t>
            </a:r>
          </a:p>
          <a:p>
            <a:pPr algn="ctr"/>
            <a:endParaRPr lang="en-US" sz="2800" b="1" u="sng" dirty="0"/>
          </a:p>
          <a:p>
            <a:r>
              <a:rPr lang="en-US" sz="2800" b="1" dirty="0"/>
              <a:t>Est-</a:t>
            </a:r>
            <a:r>
              <a:rPr lang="en-US" sz="2800" b="1" dirty="0" err="1"/>
              <a:t>ce</a:t>
            </a:r>
            <a:r>
              <a:rPr lang="en-US" sz="2800" b="1" dirty="0"/>
              <a:t> que </a:t>
            </a:r>
            <a:r>
              <a:rPr lang="en-US" sz="2800" b="1" dirty="0" err="1"/>
              <a:t>j’utilise</a:t>
            </a:r>
            <a:r>
              <a:rPr lang="en-US" sz="2800" b="1" dirty="0"/>
              <a:t> un </a:t>
            </a:r>
            <a:r>
              <a:rPr lang="en-US" sz="2800" b="1" dirty="0" err="1"/>
              <a:t>taux</a:t>
            </a:r>
            <a:r>
              <a:rPr lang="en-US" sz="2800" b="1" dirty="0"/>
              <a:t> fixe </a:t>
            </a:r>
            <a:r>
              <a:rPr lang="en-US" sz="2800" b="1" dirty="0" err="1"/>
              <a:t>ou</a:t>
            </a:r>
            <a:r>
              <a:rPr lang="en-US" sz="2800" b="1" dirty="0"/>
              <a:t> un </a:t>
            </a:r>
            <a:r>
              <a:rPr lang="en-US" sz="2800" b="1" dirty="0" err="1"/>
              <a:t>taux</a:t>
            </a:r>
            <a:r>
              <a:rPr lang="en-US" sz="2800" b="1" dirty="0"/>
              <a:t> </a:t>
            </a:r>
            <a:r>
              <a:rPr lang="en-US" sz="2800" b="1" dirty="0" err="1"/>
              <a:t>horaire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8097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23BC3F-E2B0-438A-8512-255C77A62B2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36656" y="1068142"/>
            <a:ext cx="951868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800" b="1" u="sng" dirty="0"/>
              <a:t>7. Les </a:t>
            </a:r>
            <a:r>
              <a:rPr lang="en-US" sz="2800" b="1" u="sng" dirty="0" err="1"/>
              <a:t>plaintes</a:t>
            </a:r>
            <a:endParaRPr lang="en-US" sz="2800" b="1" u="sng" dirty="0"/>
          </a:p>
          <a:p>
            <a:pPr algn="ctr"/>
            <a:endParaRPr lang="en-US" sz="2800" b="1" u="sng" dirty="0"/>
          </a:p>
          <a:p>
            <a:r>
              <a:rPr lang="en-US" sz="2800" b="1" dirty="0"/>
              <a:t>Est-</a:t>
            </a:r>
            <a:r>
              <a:rPr lang="en-US" sz="2800" b="1" dirty="0" err="1"/>
              <a:t>ce</a:t>
            </a:r>
            <a:r>
              <a:rPr lang="en-US" sz="2800" b="1" dirty="0"/>
              <a:t> que je </a:t>
            </a:r>
            <a:r>
              <a:rPr lang="en-US" sz="2800" b="1" dirty="0" err="1"/>
              <a:t>cours</a:t>
            </a:r>
            <a:r>
              <a:rPr lang="en-US" sz="2800" b="1" dirty="0"/>
              <a:t> un plus grand </a:t>
            </a:r>
            <a:r>
              <a:rPr lang="en-US" sz="2800" b="1" dirty="0" err="1"/>
              <a:t>risque</a:t>
            </a:r>
            <a:r>
              <a:rPr lang="en-US" sz="2800" b="1" dirty="0"/>
              <a:t> de </a:t>
            </a:r>
            <a:r>
              <a:rPr lang="en-US" sz="2800" b="1" dirty="0" err="1"/>
              <a:t>recevoir</a:t>
            </a:r>
            <a:r>
              <a:rPr lang="en-US" sz="2800" b="1" dirty="0"/>
              <a:t> des </a:t>
            </a:r>
            <a:r>
              <a:rPr lang="en-US" sz="2800" b="1" dirty="0" err="1"/>
              <a:t>plaintes</a:t>
            </a:r>
            <a:r>
              <a:rPr lang="en-US" sz="2800" b="1" dirty="0"/>
              <a:t> </a:t>
            </a:r>
            <a:r>
              <a:rPr lang="en-US" sz="2800" b="1" dirty="0" err="1"/>
              <a:t>disciplinaires</a:t>
            </a:r>
            <a:r>
              <a:rPr lang="en-US" sz="2800" b="1" dirty="0"/>
              <a:t> </a:t>
            </a:r>
            <a:r>
              <a:rPr lang="en-US" sz="2800" b="1" dirty="0" err="1"/>
              <a:t>ou</a:t>
            </a:r>
            <a:r>
              <a:rPr lang="en-US" sz="2800" b="1" dirty="0"/>
              <a:t> des </a:t>
            </a:r>
            <a:r>
              <a:rPr lang="en-US" sz="2800" b="1" dirty="0" err="1"/>
              <a:t>poursuites</a:t>
            </a:r>
            <a:r>
              <a:rPr lang="en-US" sz="2800" b="1" dirty="0"/>
              <a:t> de </a:t>
            </a:r>
            <a:r>
              <a:rPr lang="en-US" sz="2800" b="1" dirty="0" err="1"/>
              <a:t>négligences</a:t>
            </a:r>
            <a:r>
              <a:rPr lang="en-US" sz="2800" b="1" dirty="0"/>
              <a:t> </a:t>
            </a:r>
            <a:r>
              <a:rPr lang="en-US" sz="2800" b="1" dirty="0" err="1"/>
              <a:t>professionnelles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j’offre</a:t>
            </a:r>
            <a:r>
              <a:rPr lang="en-US" sz="2800" b="1" dirty="0"/>
              <a:t> des services </a:t>
            </a:r>
            <a:r>
              <a:rPr lang="en-US" sz="2800" b="1" dirty="0" err="1"/>
              <a:t>juridiques</a:t>
            </a:r>
            <a:r>
              <a:rPr lang="en-US" sz="2800" b="1" dirty="0"/>
              <a:t> </a:t>
            </a:r>
            <a:r>
              <a:rPr lang="en-US" sz="2800" b="1" dirty="0" err="1"/>
              <a:t>limités</a:t>
            </a:r>
            <a:r>
              <a:rPr lang="en-US" sz="28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2564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A546ED-8167-4848-90EE-14642EA8724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50568" y="1191102"/>
            <a:ext cx="101524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u="sng" dirty="0"/>
              <a:t>8. Avantages pour votre entreprise</a:t>
            </a:r>
          </a:p>
          <a:p>
            <a:endParaRPr lang="en-US" sz="2800" b="1" dirty="0"/>
          </a:p>
          <a:p>
            <a:r>
              <a:rPr lang="en-US" sz="2800" b="1" dirty="0" err="1"/>
              <a:t>Quels</a:t>
            </a:r>
            <a:r>
              <a:rPr lang="en-US" sz="2800" b="1" dirty="0"/>
              <a:t> </a:t>
            </a:r>
            <a:r>
              <a:rPr lang="en-US" sz="2800" b="1" dirty="0" err="1"/>
              <a:t>sont</a:t>
            </a:r>
            <a:r>
              <a:rPr lang="en-US" sz="2800" b="1" dirty="0"/>
              <a:t> les </a:t>
            </a:r>
            <a:r>
              <a:rPr lang="en-US" sz="2800" b="1" dirty="0" err="1"/>
              <a:t>avantages</a:t>
            </a:r>
            <a:r>
              <a:rPr lang="en-US" sz="2800" b="1" dirty="0"/>
              <a:t> pour </a:t>
            </a:r>
            <a:r>
              <a:rPr lang="en-US" sz="2800" b="1" dirty="0" err="1"/>
              <a:t>votre</a:t>
            </a:r>
            <a:r>
              <a:rPr lang="en-US" sz="2800" b="1" dirty="0"/>
              <a:t> </a:t>
            </a:r>
            <a:r>
              <a:rPr lang="en-US" sz="2800" b="1" dirty="0" err="1"/>
              <a:t>entreprise</a:t>
            </a:r>
            <a:r>
              <a:rPr lang="en-US" sz="2800" b="1" dirty="0"/>
              <a:t> </a:t>
            </a:r>
            <a:r>
              <a:rPr lang="en-US" sz="2800" b="1" dirty="0" err="1"/>
              <a:t>d’offrir</a:t>
            </a:r>
            <a:r>
              <a:rPr lang="en-US" sz="2800" b="1" dirty="0"/>
              <a:t> des </a:t>
            </a:r>
            <a:r>
              <a:rPr lang="en-US" sz="2800" b="1" dirty="0" err="1"/>
              <a:t>mandats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1048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660634-F140-4E5D-B42E-A24DC3678F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187022" y="1393960"/>
            <a:ext cx="98179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9. </a:t>
            </a:r>
            <a:r>
              <a:rPr lang="en-US" sz="2800" b="1" u="sng" dirty="0" err="1"/>
              <a:t>Ressources</a:t>
            </a:r>
            <a:endParaRPr lang="en-US" sz="2800" b="1" u="sng" dirty="0"/>
          </a:p>
          <a:p>
            <a:pPr algn="ctr"/>
            <a:endParaRPr lang="en-US" sz="2800" b="1" u="sng" dirty="0"/>
          </a:p>
          <a:p>
            <a:r>
              <a:rPr lang="en-US" sz="2800" b="1" dirty="0"/>
              <a:t>À qui </a:t>
            </a:r>
            <a:r>
              <a:rPr lang="en-US" sz="2800" b="1" dirty="0" err="1"/>
              <a:t>puis</a:t>
            </a:r>
            <a:r>
              <a:rPr lang="en-US" sz="2800" b="1" dirty="0"/>
              <a:t>-je </a:t>
            </a:r>
            <a:r>
              <a:rPr lang="en-US" sz="2800" b="1" dirty="0" err="1"/>
              <a:t>m’informer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j’ai</a:t>
            </a:r>
            <a:r>
              <a:rPr lang="en-US" sz="2800" b="1" dirty="0"/>
              <a:t> plus de questions par rapport à </a:t>
            </a:r>
            <a:r>
              <a:rPr lang="en-US" sz="2800" b="1" dirty="0" err="1"/>
              <a:t>offrir</a:t>
            </a:r>
            <a:r>
              <a:rPr lang="en-US" sz="2800" b="1" dirty="0"/>
              <a:t> des services à la carte/ </a:t>
            </a:r>
            <a:r>
              <a:rPr lang="en-US" sz="2800" b="1" dirty="0" err="1"/>
              <a:t>mandat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3750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16285-3919-483C-9D88-90372910DE15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CONSEILLER SANS REPRÉSENTER</a:t>
            </a:r>
          </a:p>
        </p:txBody>
      </p:sp>
    </p:spTree>
    <p:extLst>
      <p:ext uri="{BB962C8B-B14F-4D97-AF65-F5344CB8AC3E}">
        <p14:creationId xmlns:p14="http://schemas.microsoft.com/office/powerpoint/2010/main" val="135269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7ECB437-29B9-4AF5-B6D0-DE3C26BF9241}"/>
              </a:ext>
            </a:extLst>
          </p:cNvPr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384384" y="2008707"/>
            <a:ext cx="6929377" cy="3677356"/>
          </a:xfrm>
        </p:spPr>
        <p:txBody>
          <a:bodyPr/>
          <a:lstStyle/>
          <a:p>
            <a:r>
              <a:rPr lang="fr-CA" sz="4000" b="1" dirty="0">
                <a:cs typeface="Gill Sans Nova Light" panose="020F0302020204030204" pitchFamily="34" charset="0"/>
              </a:rPr>
              <a:t>Offrez-vous des services juridiques à portée limitée? </a:t>
            </a:r>
          </a:p>
          <a:p>
            <a:endParaRPr lang="fr-CA" sz="4000" b="1" dirty="0">
              <a:cs typeface="Gill Sans Nova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7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13471-F3F5-4EF2-AF76-182418C87746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22400" y="1114337"/>
            <a:ext cx="9144000" cy="971726"/>
          </a:xfrm>
        </p:spPr>
        <p:txBody>
          <a:bodyPr/>
          <a:lstStyle/>
          <a:p>
            <a:r>
              <a:rPr lang="fr-CA" dirty="0"/>
              <a:t>Agenda</a:t>
            </a:r>
            <a:br>
              <a:rPr lang="fr-CA" dirty="0"/>
            </a:b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D1ECFB-6117-4F3D-82F2-C61755628C91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1456267"/>
            <a:ext cx="9144000" cy="3801533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fr-CA" dirty="0"/>
              <a:t>Comprendre la terminologie </a:t>
            </a:r>
          </a:p>
          <a:p>
            <a:pPr marL="457200" indent="-457200" algn="l">
              <a:buAutoNum type="arabicPeriod"/>
            </a:pPr>
            <a:r>
              <a:rPr lang="fr-CA" dirty="0"/>
              <a:t>Le type de service pouvant être offert </a:t>
            </a:r>
          </a:p>
          <a:p>
            <a:pPr marL="457200" indent="-457200" algn="l">
              <a:buAutoNum type="arabicPeriod"/>
            </a:pPr>
            <a:r>
              <a:rPr lang="fr-CA" dirty="0"/>
              <a:t>Est-ce pour tout le monde?</a:t>
            </a:r>
          </a:p>
          <a:p>
            <a:pPr marL="457200" indent="-457200" algn="l">
              <a:buAutoNum type="arabicPeriod"/>
            </a:pPr>
            <a:r>
              <a:rPr lang="fr-CA" dirty="0"/>
              <a:t>Le mandat </a:t>
            </a:r>
          </a:p>
          <a:p>
            <a:pPr marL="457200" indent="-457200" algn="l">
              <a:buAutoNum type="arabicPeriod"/>
            </a:pPr>
            <a:r>
              <a:rPr lang="fr-CA" dirty="0"/>
              <a:t>Mettre ses limites</a:t>
            </a:r>
          </a:p>
          <a:p>
            <a:pPr marL="457200" indent="-457200" algn="l">
              <a:buAutoNum type="arabicPeriod"/>
            </a:pPr>
            <a:r>
              <a:rPr lang="fr-CA" dirty="0"/>
              <a:t>Frais</a:t>
            </a:r>
          </a:p>
          <a:p>
            <a:pPr marL="457200" indent="-457200" algn="l">
              <a:buAutoNum type="arabicPeriod"/>
            </a:pPr>
            <a:r>
              <a:rPr lang="fr-CA" dirty="0"/>
              <a:t>Les plaintes</a:t>
            </a:r>
          </a:p>
          <a:p>
            <a:pPr marL="457200" indent="-457200" algn="l">
              <a:buAutoNum type="arabicPeriod"/>
            </a:pPr>
            <a:r>
              <a:rPr lang="fr-CA" dirty="0"/>
              <a:t>Avantages pour votre entreprise</a:t>
            </a:r>
          </a:p>
          <a:p>
            <a:pPr marL="457200" indent="-457200" algn="l">
              <a:buAutoNum type="arabicPeriod"/>
            </a:pPr>
            <a:r>
              <a:rPr lang="fr-CA" dirty="0"/>
              <a:t>Ressources</a:t>
            </a:r>
          </a:p>
          <a:p>
            <a:pPr marL="457200" indent="-457200" algn="l">
              <a:buAutoNum type="arabicPeriod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265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5D524-E202-4670-BB37-67AD473A6256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pic>
        <p:nvPicPr>
          <p:cNvPr id="4" name="Média en ligne 3" title="Le JourNul - Systￃﾨme juridique -- Franￃﾧois Pￃﾩrusse (Quￃﾩbec)">
            <a:hlinkClick r:id="" action="ppaction://media"/>
            <a:extLst>
              <a:ext uri="{FF2B5EF4-FFF2-40B4-BE49-F238E27FC236}">
                <a16:creationId xmlns:a16="http://schemas.microsoft.com/office/drawing/2014/main" id="{3AD5655B-0264-44D9-8EA5-CE532DDB331F}"/>
              </a:ext>
            </a:extLst>
          </p:cNvPr>
          <p:cNvPicPr>
            <a:picLocks noRot="1" noChangeAspect="1"/>
          </p:cNvPicPr>
          <p:nvPr>
            <a:videoFile r:link="rId2"/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181350" y="1071562"/>
            <a:ext cx="58293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9F93C8-E569-4017-B576-32CF4A53AB5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02633" y="1279878"/>
            <a:ext cx="9423938" cy="3534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1. </a:t>
            </a:r>
            <a:r>
              <a:rPr lang="en-US" sz="2800" b="1" u="sng" dirty="0" err="1"/>
              <a:t>Comprendre</a:t>
            </a:r>
            <a:r>
              <a:rPr lang="en-US" sz="2800" b="1" u="sng" dirty="0"/>
              <a:t> la </a:t>
            </a:r>
            <a:r>
              <a:rPr lang="en-US" sz="2800" b="1" u="sng" dirty="0" err="1"/>
              <a:t>terminologie</a:t>
            </a:r>
            <a:endParaRPr lang="en-US" sz="2800" b="1" u="sng" dirty="0"/>
          </a:p>
          <a:p>
            <a:endParaRPr lang="en-US" sz="2800" b="1" dirty="0"/>
          </a:p>
          <a:p>
            <a:r>
              <a:rPr lang="en-US" sz="2800" b="1" dirty="0"/>
              <a:t>Que </a:t>
            </a:r>
            <a:r>
              <a:rPr lang="en-US" sz="2800" b="1" dirty="0" err="1"/>
              <a:t>signifient</a:t>
            </a:r>
            <a:r>
              <a:rPr lang="en-US" sz="2800" b="1" dirty="0"/>
              <a:t> les expressions </a:t>
            </a:r>
            <a:r>
              <a:rPr lang="en-US" sz="2800" b="1" dirty="0" err="1"/>
              <a:t>suivantes</a:t>
            </a:r>
            <a:r>
              <a:rPr lang="en-US" sz="2800" b="1" dirty="0"/>
              <a:t>?</a:t>
            </a:r>
          </a:p>
          <a:p>
            <a:endParaRPr lang="en-US" b="1" dirty="0"/>
          </a:p>
          <a:p>
            <a:pPr marL="982663" indent="-4460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services à la carte;</a:t>
            </a:r>
          </a:p>
          <a:p>
            <a:pPr marL="982663" indent="-4460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err="1"/>
              <a:t>mandat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; </a:t>
            </a:r>
          </a:p>
          <a:p>
            <a:pPr marL="982663" indent="-4460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“coaching”</a:t>
            </a:r>
          </a:p>
        </p:txBody>
      </p:sp>
    </p:spTree>
    <p:extLst>
      <p:ext uri="{BB962C8B-B14F-4D97-AF65-F5344CB8AC3E}">
        <p14:creationId xmlns:p14="http://schemas.microsoft.com/office/powerpoint/2010/main" val="305372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889ABB-D20C-4FA5-9AF3-BCE280BE22D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22774" y="1116678"/>
            <a:ext cx="92643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fr-CA" sz="2800" b="1" u="sng" dirty="0"/>
              <a:t>2. Le type de service pouvant être offert </a:t>
            </a:r>
          </a:p>
          <a:p>
            <a:endParaRPr lang="en-US" sz="2800" b="1" dirty="0"/>
          </a:p>
          <a:p>
            <a:r>
              <a:rPr lang="en-US" sz="2800" b="1" dirty="0" err="1"/>
              <a:t>Quel</a:t>
            </a:r>
            <a:r>
              <a:rPr lang="en-US" sz="2800" b="1" dirty="0"/>
              <a:t> type de service </a:t>
            </a:r>
            <a:r>
              <a:rPr lang="en-US" sz="2800" b="1" dirty="0" err="1"/>
              <a:t>puis</a:t>
            </a:r>
            <a:r>
              <a:rPr lang="en-US" sz="2800" b="1" dirty="0"/>
              <a:t>-je </a:t>
            </a:r>
            <a:r>
              <a:rPr lang="en-US" sz="2800" b="1" dirty="0" err="1"/>
              <a:t>offrir</a:t>
            </a:r>
            <a:r>
              <a:rPr lang="en-US" sz="2800" b="1" dirty="0"/>
              <a:t> sous un </a:t>
            </a:r>
            <a:r>
              <a:rPr lang="en-US" sz="2800" b="1" dirty="0" err="1"/>
              <a:t>mandat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842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15BD5F-C196-4850-97CA-2E0F54FF991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68979" y="1786071"/>
            <a:ext cx="77168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u="sng" dirty="0"/>
              <a:t>3. Est-ce pour tout le monde?</a:t>
            </a:r>
          </a:p>
          <a:p>
            <a:endParaRPr lang="en-US" sz="2800" b="1" dirty="0"/>
          </a:p>
          <a:p>
            <a:r>
              <a:rPr lang="en-US" sz="2800" b="1" dirty="0"/>
              <a:t>Comment </a:t>
            </a:r>
            <a:r>
              <a:rPr lang="en-US" sz="2800" b="1" dirty="0" err="1"/>
              <a:t>déterminer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un </a:t>
            </a:r>
            <a:r>
              <a:rPr lang="en-US" sz="2800" b="1" dirty="0" err="1"/>
              <a:t>mandat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 </a:t>
            </a:r>
            <a:r>
              <a:rPr lang="en-US" sz="2800" b="1" dirty="0" err="1"/>
              <a:t>convient</a:t>
            </a:r>
            <a:r>
              <a:rPr lang="en-US" sz="2800" b="1" dirty="0"/>
              <a:t> à un </a:t>
            </a:r>
            <a:r>
              <a:rPr lang="en-US" sz="2800" b="1" dirty="0" err="1"/>
              <a:t>cas</a:t>
            </a:r>
            <a:r>
              <a:rPr lang="en-US" sz="2800" b="1" dirty="0"/>
              <a:t> particulier </a:t>
            </a:r>
            <a:r>
              <a:rPr lang="en-US" sz="2800" b="1" dirty="0" err="1"/>
              <a:t>ou</a:t>
            </a:r>
            <a:r>
              <a:rPr lang="en-US" sz="2800" b="1" dirty="0"/>
              <a:t> un client? </a:t>
            </a:r>
          </a:p>
        </p:txBody>
      </p:sp>
    </p:spTree>
    <p:extLst>
      <p:ext uri="{BB962C8B-B14F-4D97-AF65-F5344CB8AC3E}">
        <p14:creationId xmlns:p14="http://schemas.microsoft.com/office/powerpoint/2010/main" val="143855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98B1A-985A-45F9-8A7A-B6654A734A1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12982" y="1169116"/>
            <a:ext cx="9981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u="sng" dirty="0"/>
              <a:t>4. Le mandat </a:t>
            </a:r>
          </a:p>
          <a:p>
            <a:endParaRPr lang="en-US" sz="2800" b="1" dirty="0"/>
          </a:p>
          <a:p>
            <a:r>
              <a:rPr lang="en-US" sz="2800" b="1" dirty="0"/>
              <a:t>Si je </a:t>
            </a:r>
            <a:r>
              <a:rPr lang="en-US" sz="2800" b="1" dirty="0" err="1"/>
              <a:t>décide</a:t>
            </a:r>
            <a:r>
              <a:rPr lang="en-US" sz="2800" b="1" dirty="0"/>
              <a:t> de </a:t>
            </a:r>
            <a:r>
              <a:rPr lang="en-US" sz="2800" b="1" dirty="0" err="1"/>
              <a:t>créer</a:t>
            </a:r>
            <a:r>
              <a:rPr lang="en-US" sz="2800" b="1" dirty="0"/>
              <a:t> un </a:t>
            </a:r>
            <a:r>
              <a:rPr lang="en-US" sz="2800" b="1" dirty="0" err="1"/>
              <a:t>mandat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 </a:t>
            </a:r>
            <a:r>
              <a:rPr lang="en-US" sz="2800" b="1" dirty="0" err="1"/>
              <a:t>afin</a:t>
            </a:r>
            <a:r>
              <a:rPr lang="en-US" sz="2800" b="1" dirty="0"/>
              <a:t> d’être </a:t>
            </a:r>
            <a:r>
              <a:rPr lang="en-US" sz="2800" b="1" dirty="0" err="1"/>
              <a:t>retenu</a:t>
            </a:r>
            <a:r>
              <a:rPr lang="en-US" sz="2800" b="1" dirty="0"/>
              <a:t>, </a:t>
            </a:r>
            <a:r>
              <a:rPr lang="en-US" sz="2800" b="1" dirty="0" err="1"/>
              <a:t>ça</a:t>
            </a:r>
            <a:r>
              <a:rPr lang="en-US" sz="2800" b="1" dirty="0"/>
              <a:t> </a:t>
            </a:r>
            <a:r>
              <a:rPr lang="en-US" sz="2800" b="1" dirty="0" err="1"/>
              <a:t>ressemble</a:t>
            </a:r>
            <a:r>
              <a:rPr lang="en-US" sz="2800" b="1" dirty="0"/>
              <a:t> à quoi? </a:t>
            </a:r>
          </a:p>
          <a:p>
            <a:endParaRPr lang="en-US" sz="2800" b="1" dirty="0"/>
          </a:p>
          <a:p>
            <a:r>
              <a:rPr lang="en-US" sz="2800" b="1" dirty="0"/>
              <a:t>Que </a:t>
            </a:r>
            <a:r>
              <a:rPr lang="en-US" sz="2800" b="1" dirty="0" err="1"/>
              <a:t>dit</a:t>
            </a:r>
            <a:r>
              <a:rPr lang="en-US" sz="2800" b="1" dirty="0"/>
              <a:t> le </a:t>
            </a:r>
            <a:r>
              <a:rPr lang="en-US" sz="2800" b="1" dirty="0" err="1"/>
              <a:t>Barreau</a:t>
            </a:r>
            <a:r>
              <a:rPr lang="en-US" sz="2800" b="1" dirty="0"/>
              <a:t> de </a:t>
            </a:r>
            <a:r>
              <a:rPr lang="en-US" sz="2800" b="1" dirty="0" err="1"/>
              <a:t>l’Ontario</a:t>
            </a:r>
            <a:r>
              <a:rPr lang="en-US" sz="2800" b="1" dirty="0"/>
              <a:t> à </a:t>
            </a:r>
            <a:r>
              <a:rPr lang="en-US" sz="2800" b="1" dirty="0" err="1"/>
              <a:t>propos</a:t>
            </a:r>
            <a:r>
              <a:rPr lang="en-US" sz="2800" b="1" dirty="0"/>
              <a:t> des </a:t>
            </a:r>
            <a:r>
              <a:rPr lang="en-US" sz="2800" b="1" dirty="0" err="1"/>
              <a:t>mandats</a:t>
            </a:r>
            <a:r>
              <a:rPr lang="en-US" sz="2800" b="1" dirty="0"/>
              <a:t> à </a:t>
            </a:r>
            <a:r>
              <a:rPr lang="en-US" sz="2800" b="1" dirty="0" err="1"/>
              <a:t>portée</a:t>
            </a:r>
            <a:r>
              <a:rPr lang="en-US" sz="2800" b="1" dirty="0"/>
              <a:t> </a:t>
            </a:r>
            <a:r>
              <a:rPr lang="en-US" sz="2800" b="1" dirty="0" err="1"/>
              <a:t>limitée</a:t>
            </a:r>
            <a:r>
              <a:rPr lang="en-US" sz="2800" b="1" dirty="0"/>
              <a:t>?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529781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DD Template Aug 2017 16x9">
  <a:themeElements>
    <a:clrScheme name="DD Rebrand Dec 2016">
      <a:dk1>
        <a:srgbClr val="000000"/>
      </a:dk1>
      <a:lt1>
        <a:srgbClr val="FFFFFF"/>
      </a:lt1>
      <a:dk2>
        <a:srgbClr val="000000"/>
      </a:dk2>
      <a:lt2>
        <a:srgbClr val="F7F5F3"/>
      </a:lt2>
      <a:accent1>
        <a:srgbClr val="86F200"/>
      </a:accent1>
      <a:accent2>
        <a:srgbClr val="34F0FF"/>
      </a:accent2>
      <a:accent3>
        <a:srgbClr val="FDD300"/>
      </a:accent3>
      <a:accent4>
        <a:srgbClr val="3EFAC5"/>
      </a:accent4>
      <a:accent5>
        <a:srgbClr val="787878"/>
      </a:accent5>
      <a:accent6>
        <a:srgbClr val="5A5A5A"/>
      </a:accent6>
      <a:hlink>
        <a:srgbClr val="3C3C3C"/>
      </a:hlink>
      <a:folHlink>
        <a:srgbClr val="1E1E1E"/>
      </a:folHlink>
    </a:clrScheme>
    <a:fontScheme name="DD Presentation Template Aug 2017">
      <a:majorFont>
        <a:latin typeface="Chronicle Display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mai 2019 Version PratiquO" id="{4CD6F167-14ED-4F56-A272-99BEAD1E0946}" vid="{8741975D-71FF-4A0E-A352-30AAAF893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602</Words>
  <Application>Microsoft Office PowerPoint</Application>
  <PresentationFormat>Grand écran</PresentationFormat>
  <Paragraphs>92</Paragraphs>
  <Slides>15</Slides>
  <Notes>8</Notes>
  <HiddenSlides>0</HiddenSlides>
  <MMClips>1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Calibri</vt:lpstr>
      <vt:lpstr>Frutiger Next Pro Light</vt:lpstr>
      <vt:lpstr>Gill Sans Nova Light</vt:lpstr>
      <vt:lpstr>Nexa Black</vt:lpstr>
      <vt:lpstr>Open Sans</vt:lpstr>
      <vt:lpstr>Trebuchet MS</vt:lpstr>
      <vt:lpstr>Wingdings 3</vt:lpstr>
      <vt:lpstr>DD Template Aug 2017 16x9</vt:lpstr>
      <vt:lpstr>N.B. : Cette présentation a eu lieu dans le cadre du Colloque sur le droit de la famille et la violence conjugale des 8 et 9 octobre 2019, organisé par l’AOcVF au Centre Shaw, à Ottawa, ON</vt:lpstr>
      <vt:lpstr>CONSEILLER SANS REPRÉSENTER</vt:lpstr>
      <vt:lpstr>Présentation PowerPoint</vt:lpstr>
      <vt:lpstr>Agenda 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Laforge Beaulieu</dc:creator>
  <cp:lastModifiedBy>communication1</cp:lastModifiedBy>
  <cp:revision>23</cp:revision>
  <dcterms:created xsi:type="dcterms:W3CDTF">2019-10-01T12:53:40Z</dcterms:created>
  <dcterms:modified xsi:type="dcterms:W3CDTF">2020-01-20T19:14:55Z</dcterms:modified>
</cp:coreProperties>
</file>