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56" r:id="rId3"/>
    <p:sldId id="270" r:id="rId4"/>
    <p:sldId id="277" r:id="rId5"/>
    <p:sldId id="258" r:id="rId6"/>
    <p:sldId id="260" r:id="rId7"/>
    <p:sldId id="261" r:id="rId8"/>
    <p:sldId id="272" r:id="rId9"/>
    <p:sldId id="279" r:id="rId10"/>
    <p:sldId id="262" r:id="rId11"/>
    <p:sldId id="278" r:id="rId12"/>
    <p:sldId id="283" r:id="rId13"/>
    <p:sldId id="280" r:id="rId14"/>
    <p:sldId id="264" r:id="rId15"/>
    <p:sldId id="281" r:id="rId16"/>
    <p:sldId id="267" r:id="rId17"/>
    <p:sldId id="268" r:id="rId18"/>
    <p:sldId id="276" r:id="rId19"/>
    <p:sldId id="28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6"/>
  </p:normalViewPr>
  <p:slideViewPr>
    <p:cSldViewPr snapToGrid="0" snapToObjects="1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I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I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3.xml"/><Relationship Id="rId7" Type="http://schemas.openxmlformats.org/officeDocument/2006/relationships/image" Target="../media/image1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082" y="609599"/>
            <a:ext cx="9408362" cy="2611273"/>
          </a:xfrm>
        </p:spPr>
        <p:txBody>
          <a:bodyPr>
            <a:normAutofit/>
          </a:bodyPr>
          <a:lstStyle/>
          <a:p>
            <a:pPr algn="ctr"/>
            <a:r>
              <a:rPr lang="fr-CA" sz="2800" b="1" dirty="0" smtClean="0">
                <a:solidFill>
                  <a:schemeClr val="accent1">
                    <a:lumMod val="75000"/>
                  </a:schemeClr>
                </a:solidFill>
              </a:rPr>
              <a:t>N.B. : Cette présentation a eu lieu dans le cadre du Colloque sur le droit de la famille et la violence conjugale des 8 et 9 octobre 2019, </a:t>
            </a:r>
            <a:r>
              <a:rPr lang="fr-CA" sz="2800" b="1" dirty="0" smtClean="0">
                <a:solidFill>
                  <a:schemeClr val="accent1">
                    <a:lumMod val="75000"/>
                  </a:schemeClr>
                </a:solidFill>
              </a:rPr>
              <a:t>organisé par l’</a:t>
            </a:r>
            <a:r>
              <a:rPr lang="fr-CA" sz="2800" b="1" dirty="0" err="1" smtClean="0">
                <a:solidFill>
                  <a:schemeClr val="accent1">
                    <a:lumMod val="75000"/>
                  </a:schemeClr>
                </a:solidFill>
              </a:rPr>
              <a:t>AOcVF</a:t>
            </a:r>
            <a:r>
              <a:rPr lang="fr-CA" sz="2800" b="1" dirty="0" smtClean="0">
                <a:solidFill>
                  <a:schemeClr val="accent1">
                    <a:lumMod val="75000"/>
                  </a:schemeClr>
                </a:solidFill>
              </a:rPr>
              <a:t> au Centre </a:t>
            </a:r>
            <a:r>
              <a:rPr lang="fr-CA" sz="2800" b="1" dirty="0" smtClean="0">
                <a:solidFill>
                  <a:schemeClr val="accent1">
                    <a:lumMod val="75000"/>
                  </a:schemeClr>
                </a:solidFill>
              </a:rPr>
              <a:t>Shaw, </a:t>
            </a:r>
            <a:r>
              <a:rPr lang="fr-CA" sz="2800" b="1" dirty="0" smtClean="0">
                <a:solidFill>
                  <a:schemeClr val="accent1">
                    <a:lumMod val="75000"/>
                  </a:schemeClr>
                </a:solidFill>
              </a:rPr>
              <a:t>à Ottawa</a:t>
            </a:r>
            <a:r>
              <a:rPr lang="fr-CA" sz="2800" b="1" dirty="0" smtClean="0">
                <a:solidFill>
                  <a:schemeClr val="accent1">
                    <a:lumMod val="75000"/>
                  </a:schemeClr>
                </a:solidFill>
              </a:rPr>
              <a:t>, ON</a:t>
            </a:r>
            <a:endParaRPr lang="fr-C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082" y="3780429"/>
            <a:ext cx="9558487" cy="2233637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Le contenu de cette présentation est la propriété des deux conférencières qui ont donné l’atelier </a:t>
            </a:r>
            <a:r>
              <a:rPr lang="fr-CA" i="1" dirty="0"/>
              <a:t>Enjeux en droit de l’immigration dans </a:t>
            </a:r>
            <a:r>
              <a:rPr lang="fr-CA" i="1" dirty="0" smtClean="0"/>
              <a:t>un </a:t>
            </a:r>
            <a:r>
              <a:rPr lang="fr-CA" i="1" dirty="0"/>
              <a:t>contexte de violence </a:t>
            </a:r>
            <a:r>
              <a:rPr lang="fr-CA" i="1" dirty="0" smtClean="0"/>
              <a:t>conjugale</a:t>
            </a:r>
            <a:r>
              <a:rPr lang="fr-CA" dirty="0" smtClean="0"/>
              <a:t> le 8 octobre à </a:t>
            </a:r>
            <a:r>
              <a:rPr lang="fr-CA" smtClean="0"/>
              <a:t>15 h 30</a:t>
            </a:r>
            <a:r>
              <a:rPr lang="fr-CA" dirty="0" smtClean="0"/>
              <a:t>, </a:t>
            </a:r>
            <a:r>
              <a:rPr lang="fr-CA" dirty="0" smtClean="0"/>
              <a:t>soient </a:t>
            </a:r>
            <a:r>
              <a:rPr lang="en-US" b="1" dirty="0"/>
              <a:t>Laura </a:t>
            </a:r>
            <a:r>
              <a:rPr lang="en-US" b="1" dirty="0" smtClean="0"/>
              <a:t>MacLean, </a:t>
            </a:r>
            <a:r>
              <a:rPr lang="en-US" dirty="0" smtClean="0"/>
              <a:t>Clinique </a:t>
            </a:r>
            <a:r>
              <a:rPr lang="en-US" dirty="0" err="1"/>
              <a:t>juridique</a:t>
            </a:r>
            <a:r>
              <a:rPr lang="en-US" dirty="0"/>
              <a:t> francophone </a:t>
            </a:r>
            <a:r>
              <a:rPr lang="en-US" dirty="0" err="1" smtClean="0"/>
              <a:t>d’Ottawa</a:t>
            </a:r>
            <a:r>
              <a:rPr lang="en-US" dirty="0" smtClean="0"/>
              <a:t> et </a:t>
            </a:r>
            <a:r>
              <a:rPr lang="en-US" b="1" dirty="0" err="1"/>
              <a:t>Laïla</a:t>
            </a:r>
            <a:r>
              <a:rPr lang="en-US" b="1" dirty="0"/>
              <a:t> </a:t>
            </a:r>
            <a:r>
              <a:rPr lang="en-US" b="1" dirty="0" err="1" smtClean="0"/>
              <a:t>Demirdache</a:t>
            </a:r>
            <a:r>
              <a:rPr lang="en-US" b="1" dirty="0" smtClean="0"/>
              <a:t>, </a:t>
            </a:r>
            <a:r>
              <a:rPr lang="en-US" dirty="0" smtClean="0"/>
              <a:t>Services </a:t>
            </a:r>
            <a:r>
              <a:rPr lang="en-US" dirty="0" err="1"/>
              <a:t>juridiques</a:t>
            </a:r>
            <a:r>
              <a:rPr lang="en-US" dirty="0"/>
              <a:t> </a:t>
            </a:r>
            <a:r>
              <a:rPr lang="en-US" dirty="0" err="1"/>
              <a:t>communautaires</a:t>
            </a:r>
            <a:r>
              <a:rPr lang="en-US" dirty="0"/>
              <a:t> </a:t>
            </a:r>
            <a:r>
              <a:rPr lang="en-US" dirty="0" err="1" smtClean="0"/>
              <a:t>d’Ottawa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Veuillez</a:t>
            </a:r>
            <a:r>
              <a:rPr lang="en-US" dirty="0" smtClean="0"/>
              <a:t> les </a:t>
            </a:r>
            <a:r>
              <a:rPr lang="en-US" dirty="0" err="1" smtClean="0"/>
              <a:t>contacter</a:t>
            </a:r>
            <a:r>
              <a:rPr lang="en-US" dirty="0" smtClean="0"/>
              <a:t> pour </a:t>
            </a:r>
            <a:r>
              <a:rPr lang="en-US" dirty="0" err="1" smtClean="0"/>
              <a:t>toute</a:t>
            </a:r>
            <a:r>
              <a:rPr lang="en-US" dirty="0" smtClean="0"/>
              <a:t> redistribution </a:t>
            </a:r>
            <a:r>
              <a:rPr lang="en-US" dirty="0" err="1" smtClean="0"/>
              <a:t>liée</a:t>
            </a:r>
            <a:r>
              <a:rPr lang="en-US" dirty="0" smtClean="0"/>
              <a:t> au </a:t>
            </a:r>
            <a:r>
              <a:rPr lang="en-US" dirty="0" err="1" smtClean="0"/>
              <a:t>contenu</a:t>
            </a:r>
            <a:r>
              <a:rPr lang="en-US" dirty="0" smtClean="0"/>
              <a:t> de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présentation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27913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Parrainage</a:t>
            </a:r>
            <a:r>
              <a:rPr lang="en-US" sz="4400" dirty="0" smtClean="0"/>
              <a:t> au Canada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Qui </a:t>
            </a:r>
            <a:r>
              <a:rPr lang="en-US" sz="2800" dirty="0" err="1" smtClean="0"/>
              <a:t>peut</a:t>
            </a:r>
            <a:r>
              <a:rPr lang="en-US" sz="2800" dirty="0" smtClean="0"/>
              <a:t> </a:t>
            </a:r>
            <a:r>
              <a:rPr lang="en-US" sz="2800" dirty="0" err="1" smtClean="0"/>
              <a:t>parrainer</a:t>
            </a:r>
            <a:r>
              <a:rPr lang="en-US" sz="2800" dirty="0" smtClean="0"/>
              <a:t> </a:t>
            </a:r>
            <a:r>
              <a:rPr lang="en-US" sz="2800" dirty="0" err="1" smtClean="0"/>
              <a:t>ses</a:t>
            </a:r>
            <a:r>
              <a:rPr lang="en-US" sz="2800" dirty="0" smtClean="0"/>
              <a:t> </a:t>
            </a:r>
            <a:r>
              <a:rPr lang="en-US" sz="2800" dirty="0" err="1" smtClean="0"/>
              <a:t>membres</a:t>
            </a:r>
            <a:r>
              <a:rPr lang="en-US" sz="2800" dirty="0" smtClean="0"/>
              <a:t> de la </a:t>
            </a:r>
            <a:r>
              <a:rPr lang="en-US" sz="2800" dirty="0" err="1" smtClean="0"/>
              <a:t>famille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Qui </a:t>
            </a:r>
            <a:r>
              <a:rPr lang="en-US" sz="2800" dirty="0" err="1" smtClean="0"/>
              <a:t>peut</a:t>
            </a:r>
            <a:r>
              <a:rPr lang="en-US" sz="2800" dirty="0" smtClean="0"/>
              <a:t> </a:t>
            </a:r>
            <a:r>
              <a:rPr lang="en-US" sz="2800" dirty="0" err="1" smtClean="0"/>
              <a:t>être</a:t>
            </a:r>
            <a:r>
              <a:rPr lang="en-US" sz="2800" dirty="0" smtClean="0"/>
              <a:t> </a:t>
            </a:r>
            <a:r>
              <a:rPr lang="en-US" sz="2800" dirty="0" err="1" smtClean="0"/>
              <a:t>parrainé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Questions sur </a:t>
            </a:r>
            <a:r>
              <a:rPr lang="en-US" sz="2800" dirty="0" err="1" smtClean="0"/>
              <a:t>l’authenticité</a:t>
            </a:r>
            <a:r>
              <a:rPr lang="en-US" sz="2800" dirty="0" smtClean="0"/>
              <a:t> de la relation</a:t>
            </a:r>
          </a:p>
        </p:txBody>
      </p:sp>
    </p:spTree>
    <p:extLst>
      <p:ext uri="{BB962C8B-B14F-4D97-AF65-F5344CB8AC3E}">
        <p14:creationId xmlns:p14="http://schemas.microsoft.com/office/powerpoint/2010/main" val="143440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21087" y="2774577"/>
            <a:ext cx="8596668" cy="1320800"/>
          </a:xfrm>
        </p:spPr>
        <p:txBody>
          <a:bodyPr/>
          <a:lstStyle/>
          <a:p>
            <a:r>
              <a:rPr lang="en-US" dirty="0" err="1" smtClean="0"/>
              <a:t>Envisagez-vous</a:t>
            </a:r>
            <a:r>
              <a:rPr lang="en-US" dirty="0" smtClean="0"/>
              <a:t> le </a:t>
            </a:r>
            <a:r>
              <a:rPr lang="en-US" dirty="0" err="1" smtClean="0"/>
              <a:t>scénario</a:t>
            </a:r>
            <a:r>
              <a:rPr lang="en-US" dirty="0" smtClean="0"/>
              <a:t> </a:t>
            </a:r>
            <a:r>
              <a:rPr lang="en-US" dirty="0" err="1" smtClean="0"/>
              <a:t>suivant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67809" y="1000124"/>
            <a:ext cx="8596668" cy="388783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Et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demande</a:t>
            </a:r>
            <a:r>
              <a:rPr lang="en-US" dirty="0" smtClean="0"/>
              <a:t> de </a:t>
            </a:r>
            <a:r>
              <a:rPr lang="en-US" dirty="0" err="1" smtClean="0"/>
              <a:t>parrainage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traitement</a:t>
            </a:r>
            <a:r>
              <a:rPr lang="en-US" dirty="0" smtClean="0"/>
              <a:t> à </a:t>
            </a:r>
            <a:r>
              <a:rPr lang="en-US" dirty="0" err="1" smtClean="0"/>
              <a:t>l’intérieur</a:t>
            </a:r>
            <a:r>
              <a:rPr lang="en-US" dirty="0" smtClean="0"/>
              <a:t> du Canada, et la </a:t>
            </a:r>
            <a:r>
              <a:rPr lang="en-US" dirty="0" err="1" smtClean="0"/>
              <a:t>personne</a:t>
            </a:r>
            <a:r>
              <a:rPr lang="en-US" dirty="0" smtClean="0"/>
              <a:t> à charge (la </a:t>
            </a:r>
            <a:r>
              <a:rPr lang="en-US" dirty="0" err="1" smtClean="0"/>
              <a:t>personne</a:t>
            </a:r>
            <a:r>
              <a:rPr lang="en-US" dirty="0" smtClean="0"/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parrainée</a:t>
            </a:r>
            <a:r>
              <a:rPr lang="en-US" dirty="0" smtClean="0"/>
              <a:t>) vie </a:t>
            </a:r>
            <a:r>
              <a:rPr lang="en-US" dirty="0" err="1" smtClean="0"/>
              <a:t>une</a:t>
            </a:r>
            <a:r>
              <a:rPr lang="en-US" dirty="0" smtClean="0"/>
              <a:t> situation de violence </a:t>
            </a:r>
            <a:r>
              <a:rPr lang="en-US" dirty="0" err="1" smtClean="0"/>
              <a:t>conjugale</a:t>
            </a:r>
            <a:r>
              <a:rPr lang="en-US" dirty="0" smtClean="0"/>
              <a:t>? </a:t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smtClean="0"/>
              <a:t>OU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personne</a:t>
            </a:r>
            <a:r>
              <a:rPr lang="en-US" dirty="0" smtClean="0"/>
              <a:t> à charge a </a:t>
            </a:r>
            <a:r>
              <a:rPr lang="en-US" dirty="0" err="1" smtClean="0"/>
              <a:t>quitté</a:t>
            </a:r>
            <a:r>
              <a:rPr lang="en-US" dirty="0" smtClean="0"/>
              <a:t> le </a:t>
            </a:r>
            <a:r>
              <a:rPr lang="en-US" dirty="0" err="1" smtClean="0"/>
              <a:t>parrain</a:t>
            </a:r>
            <a:r>
              <a:rPr lang="en-US" dirty="0" smtClean="0"/>
              <a:t> </a:t>
            </a:r>
            <a:r>
              <a:rPr lang="en-US" dirty="0" err="1" smtClean="0"/>
              <a:t>abusif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53534" y="2277690"/>
            <a:ext cx="8596668" cy="1046535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Permis</a:t>
            </a:r>
            <a:r>
              <a:rPr lang="en-US" sz="2800" dirty="0" smtClean="0"/>
              <a:t> de </a:t>
            </a:r>
            <a:r>
              <a:rPr lang="en-US" sz="2800" dirty="0" err="1" smtClean="0"/>
              <a:t>séjour</a:t>
            </a:r>
            <a:r>
              <a:rPr lang="en-US" sz="2800" dirty="0" smtClean="0"/>
              <a:t> </a:t>
            </a:r>
            <a:r>
              <a:rPr lang="en-US" sz="2800" dirty="0" err="1" smtClean="0"/>
              <a:t>temporaire</a:t>
            </a:r>
            <a:r>
              <a:rPr lang="en-US" sz="2800" dirty="0" smtClean="0"/>
              <a:t> </a:t>
            </a:r>
            <a:r>
              <a:rPr lang="en-US" sz="2800" dirty="0" err="1" smtClean="0"/>
              <a:t>spécial</a:t>
            </a:r>
            <a:r>
              <a:rPr lang="en-US" sz="2800" dirty="0" smtClean="0"/>
              <a:t> pour les </a:t>
            </a:r>
            <a:r>
              <a:rPr lang="en-US" sz="2800" dirty="0" err="1" smtClean="0"/>
              <a:t>victimes</a:t>
            </a:r>
            <a:r>
              <a:rPr lang="en-US" sz="2800" dirty="0" smtClean="0"/>
              <a:t> de violence </a:t>
            </a:r>
            <a:r>
              <a:rPr lang="en-US" sz="2800" dirty="0" err="1" smtClean="0"/>
              <a:t>familiale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77334" y="4164060"/>
            <a:ext cx="8596668" cy="903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/>
              <a:t>Convertir</a:t>
            </a:r>
            <a:r>
              <a:rPr lang="en-US" sz="2800" dirty="0" smtClean="0"/>
              <a:t> la </a:t>
            </a:r>
            <a:r>
              <a:rPr lang="en-US" sz="2800" dirty="0" err="1" smtClean="0"/>
              <a:t>demande</a:t>
            </a:r>
            <a:r>
              <a:rPr lang="en-US" sz="2800" dirty="0" smtClean="0"/>
              <a:t> de </a:t>
            </a:r>
            <a:r>
              <a:rPr lang="en-US" sz="2800" dirty="0" err="1" smtClean="0"/>
              <a:t>parrainage</a:t>
            </a:r>
            <a:r>
              <a:rPr lang="en-US" sz="2800" dirty="0" smtClean="0"/>
              <a:t> en </a:t>
            </a:r>
            <a:r>
              <a:rPr lang="en-US" sz="2800" dirty="0" err="1" smtClean="0"/>
              <a:t>demande</a:t>
            </a:r>
            <a:r>
              <a:rPr lang="en-US" sz="2800" dirty="0" smtClean="0"/>
              <a:t> CH 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Les options: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110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05934" y="271462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Quand</a:t>
            </a:r>
            <a:r>
              <a:rPr lang="en-US" dirty="0" smtClean="0"/>
              <a:t> la </a:t>
            </a:r>
            <a:r>
              <a:rPr lang="en-US" dirty="0" err="1" smtClean="0"/>
              <a:t>victime</a:t>
            </a:r>
            <a:r>
              <a:rPr lang="en-US" dirty="0" smtClean="0"/>
              <a:t> de la violence </a:t>
            </a:r>
            <a:r>
              <a:rPr lang="en-US" dirty="0" err="1" smtClean="0"/>
              <a:t>conjugale</a:t>
            </a:r>
            <a:r>
              <a:rPr lang="en-US" dirty="0" smtClean="0"/>
              <a:t> a </a:t>
            </a:r>
            <a:r>
              <a:rPr lang="en-US" dirty="0" err="1" smtClean="0"/>
              <a:t>parrainé</a:t>
            </a:r>
            <a:r>
              <a:rPr lang="en-US" dirty="0" smtClean="0"/>
              <a:t> son conjoint </a:t>
            </a:r>
            <a:r>
              <a:rPr lang="en-US" dirty="0" err="1" smtClean="0"/>
              <a:t>abusif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77334" y="3939988"/>
            <a:ext cx="8596668" cy="1229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98359" y="270734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25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609600"/>
            <a:ext cx="8596668" cy="708212"/>
          </a:xfrm>
        </p:spPr>
        <p:txBody>
          <a:bodyPr/>
          <a:lstStyle/>
          <a:p>
            <a:r>
              <a:rPr lang="en-US" dirty="0" err="1" smtClean="0"/>
              <a:t>Cas</a:t>
            </a:r>
            <a:r>
              <a:rPr lang="en-US" dirty="0" smtClean="0"/>
              <a:t> de la </a:t>
            </a:r>
            <a:r>
              <a:rPr lang="en-US" dirty="0" err="1" smtClean="0"/>
              <a:t>traite</a:t>
            </a:r>
            <a:r>
              <a:rPr lang="en-US" dirty="0" smtClean="0"/>
              <a:t> de </a:t>
            </a:r>
            <a:r>
              <a:rPr lang="en-US" dirty="0" err="1" smtClean="0"/>
              <a:t>personnes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775013"/>
            <a:ext cx="8596668" cy="42663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définition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Certaines</a:t>
            </a:r>
            <a:r>
              <a:rPr lang="en-US" sz="2800" dirty="0" smtClean="0"/>
              <a:t> </a:t>
            </a:r>
            <a:r>
              <a:rPr lang="en-US" sz="2800" dirty="0" err="1" smtClean="0"/>
              <a:t>considérations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err="1" smtClean="0"/>
              <a:t>Permis</a:t>
            </a:r>
            <a:r>
              <a:rPr lang="en-US" sz="2800" dirty="0" smtClean="0"/>
              <a:t> de </a:t>
            </a:r>
            <a:r>
              <a:rPr lang="en-US" sz="2800" dirty="0" err="1" smtClean="0"/>
              <a:t>séjour</a:t>
            </a:r>
            <a:r>
              <a:rPr lang="en-US" sz="2800" dirty="0" smtClean="0"/>
              <a:t> </a:t>
            </a:r>
            <a:r>
              <a:rPr lang="en-US" sz="2800" dirty="0" err="1" smtClean="0"/>
              <a:t>temporaire</a:t>
            </a:r>
            <a:r>
              <a:rPr lang="en-US" sz="2800" dirty="0" smtClean="0"/>
              <a:t> (PSJ) pour les </a:t>
            </a:r>
            <a:r>
              <a:rPr lang="en-US" sz="2800" dirty="0" err="1" smtClean="0"/>
              <a:t>victimes</a:t>
            </a:r>
            <a:r>
              <a:rPr lang="en-US" sz="2800" dirty="0" smtClean="0"/>
              <a:t> de la </a:t>
            </a:r>
            <a:r>
              <a:rPr lang="en-US" sz="2800" dirty="0" err="1" smtClean="0"/>
              <a:t>traite</a:t>
            </a:r>
            <a:r>
              <a:rPr lang="en-US" sz="2800" dirty="0" smtClean="0"/>
              <a:t> de </a:t>
            </a:r>
            <a:r>
              <a:rPr lang="en-US" sz="2800" dirty="0" err="1" smtClean="0"/>
              <a:t>personnes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35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79040" y="1201270"/>
            <a:ext cx="8596668" cy="1320800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conséquences</a:t>
            </a:r>
            <a:r>
              <a:rPr lang="en-US" dirty="0" smtClean="0"/>
              <a:t> de la </a:t>
            </a:r>
            <a:r>
              <a:rPr lang="en-US" dirty="0" err="1" smtClean="0"/>
              <a:t>criminalité</a:t>
            </a:r>
            <a:r>
              <a:rPr lang="en-US" dirty="0" smtClean="0"/>
              <a:t> sur le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d’immigration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2870342"/>
            <a:ext cx="8596668" cy="968233"/>
          </a:xfrm>
        </p:spPr>
        <p:txBody>
          <a:bodyPr>
            <a:noAutofit/>
          </a:bodyPr>
          <a:lstStyle/>
          <a:p>
            <a:r>
              <a:rPr lang="en-IE" sz="2400" dirty="0" err="1" smtClean="0"/>
              <a:t>Quand</a:t>
            </a:r>
            <a:r>
              <a:rPr lang="en-IE" sz="2400" dirty="0" smtClean="0"/>
              <a:t> </a:t>
            </a:r>
            <a:r>
              <a:rPr lang="en-IE" sz="2400" dirty="0" err="1" smtClean="0"/>
              <a:t>l’agresseur</a:t>
            </a:r>
            <a:r>
              <a:rPr lang="en-IE" sz="2400" dirty="0" smtClean="0"/>
              <a:t>, qui </a:t>
            </a:r>
            <a:r>
              <a:rPr lang="en-IE" sz="2400" dirty="0" err="1" smtClean="0"/>
              <a:t>est</a:t>
            </a:r>
            <a:r>
              <a:rPr lang="en-IE" sz="2400" dirty="0" smtClean="0"/>
              <a:t> un </a:t>
            </a:r>
            <a:r>
              <a:rPr lang="en-IE" sz="2400" dirty="0" err="1" smtClean="0"/>
              <a:t>résident</a:t>
            </a:r>
            <a:r>
              <a:rPr lang="en-IE" sz="2400" dirty="0" smtClean="0"/>
              <a:t> permanent, </a:t>
            </a:r>
            <a:r>
              <a:rPr lang="en-IE" sz="2400" dirty="0" err="1" smtClean="0"/>
              <a:t>est</a:t>
            </a:r>
            <a:r>
              <a:rPr lang="en-IE" sz="2400" dirty="0" smtClean="0"/>
              <a:t> </a:t>
            </a:r>
            <a:r>
              <a:rPr lang="en-IE" sz="2400" dirty="0" err="1" smtClean="0"/>
              <a:t>inculpé</a:t>
            </a:r>
            <a:r>
              <a:rPr lang="mr-IN" sz="2400" dirty="0" smtClean="0"/>
              <a:t>…</a:t>
            </a:r>
            <a:endParaRPr lang="en-IE" sz="2400" dirty="0" smtClean="0"/>
          </a:p>
          <a:p>
            <a:pPr marL="0" indent="0">
              <a:buNone/>
            </a:pPr>
            <a:endParaRPr lang="en-IE" sz="2400" dirty="0" smtClean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77334" y="4383837"/>
            <a:ext cx="8596668" cy="582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 err="1" smtClean="0"/>
              <a:t>Autres</a:t>
            </a:r>
            <a:r>
              <a:rPr lang="en-CA" sz="2400" dirty="0" smtClean="0"/>
              <a:t> </a:t>
            </a:r>
            <a:r>
              <a:rPr lang="en-CA" sz="2400" dirty="0" err="1" smtClean="0"/>
              <a:t>considérations</a:t>
            </a:r>
            <a:endParaRPr lang="en-IE" sz="2400" dirty="0" smtClean="0"/>
          </a:p>
          <a:p>
            <a:pPr marL="0" indent="0">
              <a:buFont typeface="Wingdings 3" charset="2"/>
              <a:buNone/>
            </a:pPr>
            <a:endParaRPr lang="en-IE" sz="2400" dirty="0" smtClean="0"/>
          </a:p>
        </p:txBody>
      </p:sp>
    </p:spTree>
    <p:extLst>
      <p:ext uri="{BB962C8B-B14F-4D97-AF65-F5344CB8AC3E}">
        <p14:creationId xmlns:p14="http://schemas.microsoft.com/office/powerpoint/2010/main" val="4396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L’importance</a:t>
            </a:r>
            <a:r>
              <a:rPr lang="en-US" dirty="0" smtClean="0"/>
              <a:t> de la collaboration entre les </a:t>
            </a:r>
            <a:r>
              <a:rPr lang="en-US" dirty="0" err="1" smtClean="0"/>
              <a:t>travailleurs</a:t>
            </a:r>
            <a:r>
              <a:rPr lang="en-US" dirty="0" smtClean="0"/>
              <a:t> de première </a:t>
            </a:r>
            <a:r>
              <a:rPr lang="en-US" dirty="0" err="1" smtClean="0"/>
              <a:t>ligne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77334" y="2345907"/>
            <a:ext cx="8596668" cy="582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dirty="0" err="1" smtClean="0"/>
              <a:t>Reconnaitre</a:t>
            </a:r>
            <a:r>
              <a:rPr lang="en-IE" sz="2800" dirty="0" smtClean="0"/>
              <a:t> et identifier des </a:t>
            </a:r>
            <a:r>
              <a:rPr lang="en-IE" sz="2800" dirty="0" err="1" smtClean="0"/>
              <a:t>enjeux</a:t>
            </a:r>
            <a:r>
              <a:rPr lang="en-IE" sz="2800" dirty="0" smtClean="0"/>
              <a:t> </a:t>
            </a:r>
            <a:r>
              <a:rPr lang="en-IE" sz="2800" dirty="0" err="1" smtClean="0"/>
              <a:t>potentiels</a:t>
            </a:r>
            <a:endParaRPr lang="en-IE" sz="2800" dirty="0" smtClean="0"/>
          </a:p>
          <a:p>
            <a:pPr marL="0" indent="0">
              <a:buFont typeface="Wingdings 3" charset="2"/>
              <a:buNone/>
            </a:pPr>
            <a:endParaRPr lang="en-IE" dirty="0" smtClean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77334" y="3344025"/>
            <a:ext cx="8596668" cy="582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dirty="0" err="1" smtClean="0"/>
              <a:t>Référer</a:t>
            </a:r>
            <a:r>
              <a:rPr lang="en-IE" sz="2800" dirty="0" smtClean="0"/>
              <a:t> </a:t>
            </a:r>
            <a:r>
              <a:rPr lang="en-IE" sz="2800" dirty="0" err="1" smtClean="0"/>
              <a:t>vos</a:t>
            </a:r>
            <a:r>
              <a:rPr lang="en-IE" sz="2800" dirty="0" smtClean="0"/>
              <a:t> </a:t>
            </a:r>
            <a:r>
              <a:rPr lang="en-IE" sz="2800" dirty="0" err="1" smtClean="0"/>
              <a:t>client.e.s</a:t>
            </a:r>
            <a:r>
              <a:rPr lang="en-IE" sz="2800" dirty="0" smtClean="0"/>
              <a:t> à des services </a:t>
            </a:r>
            <a:r>
              <a:rPr lang="en-IE" sz="2800" dirty="0" err="1" smtClean="0"/>
              <a:t>juridiques</a:t>
            </a:r>
            <a:endParaRPr lang="en-IE" sz="2800" dirty="0" smtClean="0"/>
          </a:p>
          <a:p>
            <a:pPr marL="0" indent="0">
              <a:buFont typeface="Wingdings 3" charset="2"/>
              <a:buNone/>
            </a:pPr>
            <a:endParaRPr lang="en-IE" dirty="0" smtClean="0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77334" y="4342143"/>
            <a:ext cx="8596668" cy="582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dirty="0" err="1" smtClean="0"/>
              <a:t>Communiquer</a:t>
            </a:r>
            <a:r>
              <a:rPr lang="en-IE" sz="2800" dirty="0" smtClean="0"/>
              <a:t> (</a:t>
            </a:r>
            <a:r>
              <a:rPr lang="en-IE" sz="2800" dirty="0" err="1" smtClean="0"/>
              <a:t>vos</a:t>
            </a:r>
            <a:r>
              <a:rPr lang="en-IE" sz="2800" dirty="0" smtClean="0"/>
              <a:t> </a:t>
            </a:r>
            <a:r>
              <a:rPr lang="en-IE" sz="2800" dirty="0" err="1" smtClean="0"/>
              <a:t>soucis</a:t>
            </a:r>
            <a:r>
              <a:rPr lang="en-IE" sz="2800" dirty="0" smtClean="0"/>
              <a:t>) avec les </a:t>
            </a:r>
            <a:r>
              <a:rPr lang="en-IE" sz="2800" dirty="0" err="1" smtClean="0"/>
              <a:t>avocat.e.s</a:t>
            </a:r>
            <a:endParaRPr lang="en-IE" sz="2800" dirty="0" smtClean="0"/>
          </a:p>
          <a:p>
            <a:pPr marL="0" indent="0">
              <a:buFont typeface="Wingdings 3" charset="2"/>
              <a:buNone/>
            </a:pPr>
            <a:endParaRPr lang="en-IE" dirty="0" smtClean="0"/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77334" y="5340261"/>
            <a:ext cx="8596668" cy="582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dirty="0" err="1" smtClean="0"/>
              <a:t>Écrire</a:t>
            </a:r>
            <a:r>
              <a:rPr lang="en-IE" sz="2800" dirty="0" smtClean="0"/>
              <a:t> des </a:t>
            </a:r>
            <a:r>
              <a:rPr lang="en-IE" sz="2800" dirty="0" err="1" smtClean="0"/>
              <a:t>lettres</a:t>
            </a:r>
            <a:r>
              <a:rPr lang="en-IE" sz="2800" dirty="0" smtClean="0"/>
              <a:t> de </a:t>
            </a:r>
            <a:r>
              <a:rPr lang="en-IE" sz="2800" dirty="0" err="1" smtClean="0"/>
              <a:t>soutien</a:t>
            </a:r>
            <a:r>
              <a:rPr lang="en-IE" sz="2800" dirty="0" smtClean="0"/>
              <a:t> au </a:t>
            </a:r>
            <a:r>
              <a:rPr lang="en-IE" sz="2800" dirty="0" err="1" smtClean="0"/>
              <a:t>besoin</a:t>
            </a:r>
            <a:endParaRPr lang="en-IE" sz="2800" dirty="0" smtClean="0"/>
          </a:p>
          <a:p>
            <a:pPr marL="0" indent="0">
              <a:buFont typeface="Wingdings 3" charset="2"/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89232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21087" y="2021540"/>
            <a:ext cx="8596668" cy="300766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Questions?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err="1" smtClean="0"/>
              <a:t>Commentaires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385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07067" y="1165712"/>
            <a:ext cx="7766936" cy="3913050"/>
          </a:xfrm>
        </p:spPr>
        <p:txBody>
          <a:bodyPr/>
          <a:lstStyle/>
          <a:p>
            <a:pPr algn="l"/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/>
              <a:t/>
            </a:r>
            <a:br>
              <a:rPr lang="fr-CA" b="1" dirty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>Enjeux </a:t>
            </a:r>
            <a:r>
              <a:rPr lang="fr-CA" b="1" dirty="0"/>
              <a:t>en droit de l’immigration dans </a:t>
            </a:r>
            <a:r>
              <a:rPr lang="en-US" dirty="0"/>
              <a:t/>
            </a:r>
            <a:br>
              <a:rPr lang="en-US" dirty="0"/>
            </a:br>
            <a:r>
              <a:rPr lang="fr-CA" b="1" dirty="0"/>
              <a:t>un contexte de violence conjugale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02997" y="5078762"/>
            <a:ext cx="3227771" cy="1096899"/>
          </a:xfrm>
        </p:spPr>
        <p:txBody>
          <a:bodyPr/>
          <a:lstStyle/>
          <a:p>
            <a:pPr algn="l"/>
            <a:r>
              <a:rPr lang="en-US" b="1" dirty="0" err="1" smtClean="0"/>
              <a:t>Laïla</a:t>
            </a:r>
            <a:r>
              <a:rPr lang="en-US" b="1" dirty="0" smtClean="0"/>
              <a:t> Demirdache</a:t>
            </a:r>
          </a:p>
          <a:p>
            <a:pPr algn="l"/>
            <a:r>
              <a:rPr lang="en-US" dirty="0" smtClean="0"/>
              <a:t>Services </a:t>
            </a:r>
            <a:r>
              <a:rPr lang="en-US" dirty="0" err="1" smtClean="0"/>
              <a:t>juridiques</a:t>
            </a:r>
            <a:r>
              <a:rPr lang="en-US" dirty="0" smtClean="0"/>
              <a:t> </a:t>
            </a:r>
            <a:r>
              <a:rPr lang="en-US" dirty="0" err="1" smtClean="0"/>
              <a:t>communautaires</a:t>
            </a:r>
            <a:r>
              <a:rPr lang="en-US" dirty="0" smtClean="0"/>
              <a:t> </a:t>
            </a:r>
            <a:r>
              <a:rPr lang="en-US" dirty="0" err="1" smtClean="0"/>
              <a:t>d’Ottawa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046232" y="5081731"/>
            <a:ext cx="3227771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/>
              <a:t>Laura MacLean</a:t>
            </a:r>
          </a:p>
          <a:p>
            <a:pPr algn="l"/>
            <a:r>
              <a:rPr lang="en-US" dirty="0" smtClean="0"/>
              <a:t>Clinique </a:t>
            </a:r>
            <a:r>
              <a:rPr lang="en-US" dirty="0" err="1" smtClean="0"/>
              <a:t>juridique</a:t>
            </a:r>
            <a:r>
              <a:rPr lang="en-US" dirty="0" smtClean="0"/>
              <a:t> francophone </a:t>
            </a:r>
            <a:r>
              <a:rPr lang="en-US" dirty="0" err="1" smtClean="0"/>
              <a:t>d’Ottawa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3887" y="1508890"/>
            <a:ext cx="8596668" cy="1326776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MERCI!</a:t>
            </a:r>
            <a:endParaRPr lang="en-US" sz="5400" dirty="0"/>
          </a:p>
        </p:txBody>
      </p:sp>
      <p:pic>
        <p:nvPicPr>
          <p:cNvPr id="1026" name="Picture 2" descr="o photo description available.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554" y="4316506"/>
            <a:ext cx="2541494" cy="254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ge result for centre des services communautaires vanier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788" y="5084388"/>
            <a:ext cx="33337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972868" y="3219607"/>
            <a:ext cx="3227771" cy="10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smtClean="0"/>
              <a:t>Laïla</a:t>
            </a:r>
            <a:r>
              <a:rPr lang="en-US" b="1" dirty="0" smtClean="0"/>
              <a:t> Demirdache</a:t>
            </a:r>
          </a:p>
          <a:p>
            <a:pPr marL="0" indent="0">
              <a:buNone/>
            </a:pPr>
            <a:r>
              <a:rPr lang="en-US" dirty="0" smtClean="0"/>
              <a:t>Services </a:t>
            </a:r>
            <a:r>
              <a:rPr lang="en-US" dirty="0" err="1" smtClean="0"/>
              <a:t>juridiques</a:t>
            </a:r>
            <a:r>
              <a:rPr lang="en-US" dirty="0" smtClean="0"/>
              <a:t> </a:t>
            </a:r>
            <a:r>
              <a:rPr lang="en-US" dirty="0" err="1" smtClean="0"/>
              <a:t>communautaires</a:t>
            </a:r>
            <a:r>
              <a:rPr lang="en-US" dirty="0" smtClean="0"/>
              <a:t> </a:t>
            </a:r>
            <a:r>
              <a:rPr lang="en-US" dirty="0" err="1" smtClean="0"/>
              <a:t>d’Ottawa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239691" y="3219607"/>
            <a:ext cx="3227771" cy="10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Laura MacLean</a:t>
            </a:r>
          </a:p>
          <a:p>
            <a:pPr marL="0" indent="0">
              <a:buNone/>
            </a:pPr>
            <a:r>
              <a:rPr lang="en-US" dirty="0" smtClean="0"/>
              <a:t>Clinique </a:t>
            </a:r>
            <a:r>
              <a:rPr lang="en-US" dirty="0" err="1" smtClean="0"/>
              <a:t>juridique</a:t>
            </a:r>
            <a:r>
              <a:rPr lang="en-US" dirty="0" smtClean="0"/>
              <a:t> francophone </a:t>
            </a:r>
            <a:r>
              <a:rPr lang="en-US" dirty="0" err="1" smtClean="0"/>
              <a:t>d’Ottawa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5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8784" y="26035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Un </a:t>
            </a:r>
            <a:r>
              <a:rPr lang="en-US" dirty="0" err="1" smtClean="0"/>
              <a:t>aperçu</a:t>
            </a:r>
            <a:r>
              <a:rPr lang="en-US" dirty="0" smtClean="0"/>
              <a:t> des </a:t>
            </a:r>
            <a:r>
              <a:rPr lang="en-US" dirty="0" err="1" smtClean="0"/>
              <a:t>statuts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d’immigration</a:t>
            </a:r>
            <a:r>
              <a:rPr lang="en-US" dirty="0" smtClean="0"/>
              <a:t> au Canada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03184907"/>
              </p:ext>
            </p:extLst>
          </p:nvPr>
        </p:nvGraphicFramePr>
        <p:xfrm>
          <a:off x="2004423" y="1808670"/>
          <a:ext cx="6285390" cy="3610514"/>
        </p:xfrm>
        <a:graphic>
          <a:graphicData uri="http://schemas.openxmlformats.org/drawingml/2006/table">
            <a:tbl>
              <a:tblPr firstRow="1" firstCol="1" bandRow="1"/>
              <a:tblGrid>
                <a:gridCol w="1571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65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Citoyenneté</a:t>
                      </a:r>
                      <a:endParaRPr lang="en-C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5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65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Résidence permanente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Ex. </a:t>
                      </a:r>
                      <a:r>
                        <a:rPr lang="fr-CA" sz="12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Travailleur qualifié </a:t>
                      </a: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(Entrée express)</a:t>
                      </a:r>
                      <a:endParaRPr lang="en-C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Ex. Parrainage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Ex. </a:t>
                      </a:r>
                      <a:r>
                        <a:rPr lang="fr-CA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Personne</a:t>
                      </a:r>
                      <a:r>
                        <a:rPr lang="fr-CA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CA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protégée </a:t>
                      </a:r>
                      <a:r>
                        <a:rPr lang="fr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ou réfugié</a:t>
                      </a:r>
                      <a:endParaRPr lang="en-C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Ex. Demande humanitaire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65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65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Statut temporaire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3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Ex. </a:t>
                      </a:r>
                      <a:r>
                        <a:rPr lang="fr-CA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Travailleur étranger temporaire, </a:t>
                      </a:r>
                      <a:r>
                        <a:rPr lang="fr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étudiant étranger, etc.</a:t>
                      </a:r>
                      <a:endParaRPr lang="en-C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Ex. Supervisa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Ex. Demandeur d’asile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Ex. Visiteur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65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65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Sans statut</a:t>
                      </a:r>
                      <a:endParaRPr lang="en-C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38950446"/>
              </p:ext>
            </p:extLst>
          </p:nvPr>
        </p:nvGraphicFramePr>
        <p:xfrm>
          <a:off x="4423569" y="5757132"/>
          <a:ext cx="12573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267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Économique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Famille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Réfugié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Autre</a:t>
                      </a:r>
                      <a:endParaRPr lang="en-C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0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21087" y="2774577"/>
            <a:ext cx="8596668" cy="1320800"/>
          </a:xfrm>
        </p:spPr>
        <p:txBody>
          <a:bodyPr/>
          <a:lstStyle/>
          <a:p>
            <a:r>
              <a:rPr lang="en-US" dirty="0" err="1" smtClean="0"/>
              <a:t>Imaginez-vous</a:t>
            </a:r>
            <a:r>
              <a:rPr lang="en-US" dirty="0" smtClean="0"/>
              <a:t> le </a:t>
            </a:r>
            <a:r>
              <a:rPr lang="en-US" dirty="0" err="1" smtClean="0"/>
              <a:t>scénario</a:t>
            </a:r>
            <a:r>
              <a:rPr lang="en-US" dirty="0" smtClean="0"/>
              <a:t> </a:t>
            </a:r>
            <a:r>
              <a:rPr lang="en-US" dirty="0" err="1" smtClean="0"/>
              <a:t>suivant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Option 1: </a:t>
            </a:r>
            <a:r>
              <a:rPr lang="en-US" sz="4400" dirty="0" err="1" smtClean="0"/>
              <a:t>Demande</a:t>
            </a:r>
            <a:r>
              <a:rPr lang="en-US" sz="4400" dirty="0" smtClean="0"/>
              <a:t> </a:t>
            </a:r>
            <a:r>
              <a:rPr lang="en-US" sz="4400" dirty="0" err="1" smtClean="0"/>
              <a:t>d’asile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7334" y="1930400"/>
            <a:ext cx="8596668" cy="1512777"/>
          </a:xfrm>
        </p:spPr>
        <p:txBody>
          <a:bodyPr>
            <a:noAutofit/>
          </a:bodyPr>
          <a:lstStyle/>
          <a:p>
            <a:r>
              <a:rPr lang="en-US" sz="2800" dirty="0" smtClean="0"/>
              <a:t>Les </a:t>
            </a:r>
            <a:r>
              <a:rPr lang="en-US" sz="2800" dirty="0" err="1" smtClean="0"/>
              <a:t>critères</a:t>
            </a:r>
            <a:endParaRPr lang="en-US" sz="2800" dirty="0" smtClean="0"/>
          </a:p>
          <a:p>
            <a:r>
              <a:rPr lang="en-US" sz="2800" dirty="0" smtClean="0"/>
              <a:t>Le </a:t>
            </a:r>
            <a:r>
              <a:rPr lang="en-US" sz="2800" dirty="0" err="1" smtClean="0"/>
              <a:t>processus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Les droits </a:t>
            </a:r>
            <a:r>
              <a:rPr lang="en-US" sz="2800" dirty="0" err="1" smtClean="0"/>
              <a:t>accordés</a:t>
            </a:r>
            <a:r>
              <a:rPr lang="en-US" sz="2800" dirty="0" smtClean="0"/>
              <a:t> aux </a:t>
            </a:r>
            <a:r>
              <a:rPr lang="en-US" sz="2800" dirty="0" err="1" smtClean="0"/>
              <a:t>demandeurs</a:t>
            </a:r>
            <a:r>
              <a:rPr lang="en-US" sz="2800" dirty="0" smtClean="0"/>
              <a:t> </a:t>
            </a:r>
            <a:r>
              <a:rPr lang="en-US" sz="2800" dirty="0" err="1" smtClean="0"/>
              <a:t>d’asile</a:t>
            </a:r>
            <a:r>
              <a:rPr lang="en-US" sz="2800" dirty="0" smtClean="0"/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77334" y="4209024"/>
            <a:ext cx="8596668" cy="1512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/>
              <a:t>Certaines</a:t>
            </a:r>
            <a:r>
              <a:rPr lang="en-US" sz="2800" dirty="0" smtClean="0"/>
              <a:t> complications </a:t>
            </a:r>
            <a:r>
              <a:rPr lang="en-US" sz="2800" dirty="0" err="1" smtClean="0"/>
              <a:t>potentielles</a:t>
            </a:r>
            <a:endParaRPr lang="en-US" sz="2800" dirty="0" smtClean="0"/>
          </a:p>
          <a:p>
            <a:r>
              <a:rPr lang="en-US" sz="2800" dirty="0" err="1" smtClean="0"/>
              <a:t>Autres</a:t>
            </a:r>
            <a:r>
              <a:rPr lang="en-US" sz="2800" dirty="0" smtClean="0"/>
              <a:t> </a:t>
            </a:r>
            <a:r>
              <a:rPr lang="en-US" sz="2800" dirty="0" err="1" smtClean="0"/>
              <a:t>considérations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065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Imaginez-vous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scénario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69758" y="1930400"/>
            <a:ext cx="8596668" cy="421246"/>
          </a:xfrm>
        </p:spPr>
        <p:txBody>
          <a:bodyPr>
            <a:noAutofit/>
          </a:bodyPr>
          <a:lstStyle/>
          <a:p>
            <a:r>
              <a:rPr lang="en-US" sz="2400" dirty="0" smtClean="0"/>
              <a:t>La </a:t>
            </a:r>
            <a:r>
              <a:rPr lang="en-US" sz="2400" dirty="0" err="1" smtClean="0"/>
              <a:t>cliente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du </a:t>
            </a:r>
            <a:r>
              <a:rPr lang="en-US" sz="2400" dirty="0" err="1" smtClean="0"/>
              <a:t>Royaume-Uni</a:t>
            </a:r>
            <a:endParaRPr lang="en-US" sz="2400" dirty="0" smtClean="0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77334" y="3650601"/>
            <a:ext cx="8596668" cy="911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 smtClean="0">
                <a:latin typeface="+mj-lt"/>
              </a:rPr>
              <a:t>La </a:t>
            </a:r>
            <a:r>
              <a:rPr lang="en-US" sz="2400" i="0" dirty="0" err="1" smtClean="0">
                <a:latin typeface="+mj-lt"/>
              </a:rPr>
              <a:t>cliente</a:t>
            </a:r>
            <a:r>
              <a:rPr lang="en-US" sz="2400" i="0" dirty="0" smtClean="0">
                <a:latin typeface="+mj-lt"/>
              </a:rPr>
              <a:t> est une citoyenne ou une résidente permanente d’un autre pays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2384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2: Demander la </a:t>
            </a:r>
            <a:r>
              <a:rPr lang="en-US" dirty="0" err="1" smtClean="0"/>
              <a:t>résidence</a:t>
            </a:r>
            <a:r>
              <a:rPr lang="en-US" dirty="0" smtClean="0"/>
              <a:t> </a:t>
            </a:r>
            <a:r>
              <a:rPr lang="en-US" dirty="0" err="1" smtClean="0"/>
              <a:t>permanente</a:t>
            </a:r>
            <a:r>
              <a:rPr lang="en-US" dirty="0" smtClean="0"/>
              <a:t> pour des </a:t>
            </a:r>
            <a:r>
              <a:rPr lang="en-US" dirty="0" err="1" smtClean="0"/>
              <a:t>considérations</a:t>
            </a:r>
            <a:r>
              <a:rPr lang="en-US" dirty="0" smtClean="0"/>
              <a:t> </a:t>
            </a:r>
            <a:r>
              <a:rPr lang="en-US" dirty="0" err="1" smtClean="0"/>
              <a:t>humanitaires</a:t>
            </a:r>
            <a:r>
              <a:rPr lang="en-US" dirty="0" smtClean="0"/>
              <a:t> (CH)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77334" y="2051424"/>
            <a:ext cx="8596668" cy="1512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Les </a:t>
            </a:r>
            <a:r>
              <a:rPr lang="en-US" sz="2800" dirty="0" err="1" smtClean="0"/>
              <a:t>éléments</a:t>
            </a:r>
            <a:endParaRPr lang="en-US" sz="2800" dirty="0" smtClean="0"/>
          </a:p>
          <a:p>
            <a:r>
              <a:rPr lang="en-US" sz="2800" dirty="0" smtClean="0"/>
              <a:t>Le </a:t>
            </a:r>
            <a:r>
              <a:rPr lang="en-US" sz="2800" dirty="0" err="1" smtClean="0"/>
              <a:t>processus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Les </a:t>
            </a:r>
            <a:r>
              <a:rPr lang="en-US" sz="2800" dirty="0" err="1" smtClean="0"/>
              <a:t>avantages</a:t>
            </a:r>
            <a:r>
              <a:rPr lang="en-US" sz="2800" dirty="0" smtClean="0"/>
              <a:t> </a:t>
            </a:r>
            <a:r>
              <a:rPr lang="en-US" sz="2800" dirty="0" err="1" smtClean="0"/>
              <a:t>d’une</a:t>
            </a:r>
            <a:r>
              <a:rPr lang="en-US" sz="2800" dirty="0" smtClean="0"/>
              <a:t> </a:t>
            </a:r>
            <a:r>
              <a:rPr lang="en-US" sz="2800" dirty="0" err="1" smtClean="0"/>
              <a:t>demande</a:t>
            </a:r>
            <a:r>
              <a:rPr lang="en-US" sz="2800" dirty="0" smtClean="0"/>
              <a:t> CH 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77334" y="4209024"/>
            <a:ext cx="8596668" cy="1512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Les </a:t>
            </a:r>
            <a:r>
              <a:rPr lang="en-US" sz="2800" dirty="0" err="1" smtClean="0"/>
              <a:t>limites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Les </a:t>
            </a:r>
            <a:r>
              <a:rPr lang="en-US" sz="2800" dirty="0" err="1" smtClean="0"/>
              <a:t>coûts</a:t>
            </a:r>
            <a:r>
              <a:rPr lang="en-US" sz="2800" dirty="0" smtClean="0"/>
              <a:t> et les </a:t>
            </a:r>
            <a:r>
              <a:rPr lang="en-US" sz="2800" dirty="0" err="1" smtClean="0"/>
              <a:t>délais</a:t>
            </a:r>
            <a:endParaRPr lang="en-US" sz="2800" dirty="0" smtClean="0"/>
          </a:p>
          <a:p>
            <a:r>
              <a:rPr lang="en-US" sz="2800" dirty="0" err="1" smtClean="0"/>
              <a:t>Autres</a:t>
            </a:r>
            <a:r>
              <a:rPr lang="en-US" sz="2800" dirty="0" smtClean="0"/>
              <a:t> </a:t>
            </a:r>
            <a:r>
              <a:rPr lang="en-US" sz="2800" dirty="0" err="1" smtClean="0"/>
              <a:t>considérations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9443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30306" y="609599"/>
            <a:ext cx="8843696" cy="2268071"/>
          </a:xfrm>
        </p:spPr>
        <p:txBody>
          <a:bodyPr>
            <a:noAutofit/>
          </a:bodyPr>
          <a:lstStyle/>
          <a:p>
            <a:r>
              <a:rPr lang="en-US" sz="4400" dirty="0" smtClean="0"/>
              <a:t>Le </a:t>
            </a:r>
            <a:r>
              <a:rPr lang="en-US" sz="4400" dirty="0" err="1" smtClean="0"/>
              <a:t>dilemme</a:t>
            </a:r>
            <a:r>
              <a:rPr lang="en-US" sz="4400" dirty="0" smtClean="0"/>
              <a:t> </a:t>
            </a:r>
            <a:r>
              <a:rPr lang="en-US" sz="4400" dirty="0" err="1" smtClean="0"/>
              <a:t>classique</a:t>
            </a:r>
            <a:r>
              <a:rPr lang="en-US" sz="4400" dirty="0" smtClean="0"/>
              <a:t> de </a:t>
            </a:r>
            <a:r>
              <a:rPr lang="en-US" sz="4400" dirty="0" err="1" smtClean="0"/>
              <a:t>l’avocat.e</a:t>
            </a:r>
            <a:r>
              <a:rPr lang="en-US" sz="4400" dirty="0" smtClean="0"/>
              <a:t>. en droit </a:t>
            </a:r>
            <a:r>
              <a:rPr lang="en-US" sz="4400" dirty="0" err="1" smtClean="0"/>
              <a:t>d’immigration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00064" y="3128778"/>
            <a:ext cx="8596668" cy="690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err="1" smtClean="0"/>
              <a:t>Demande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d’asile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ou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demande</a:t>
            </a:r>
            <a:r>
              <a:rPr lang="en-US" sz="3600" i="1" dirty="0" smtClean="0"/>
              <a:t> CH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0025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32829" y="273423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010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acet">
  <a:themeElements>
    <a:clrScheme name="Custom 2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72ADC2"/>
      </a:accent1>
      <a:accent2>
        <a:srgbClr val="5A74A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</TotalTime>
  <Words>471</Words>
  <Application>Microsoft Office PowerPoint</Application>
  <PresentationFormat>Widescreen</PresentationFormat>
  <Paragraphs>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Mangal</vt:lpstr>
      <vt:lpstr>Trebuchet MS</vt:lpstr>
      <vt:lpstr>Wingdings 3</vt:lpstr>
      <vt:lpstr>Facet</vt:lpstr>
      <vt:lpstr>N.B. : Cette présentation a eu lieu dans le cadre du Colloque sur le droit de la famille et la violence conjugale des 8 et 9 octobre 2019, organisé par l’AOcVF au Centre Shaw, à Ottawa, ON</vt:lpstr>
      <vt:lpstr>   Enjeux en droit de l’immigration dans  un contexte de violence conjugale </vt:lpstr>
      <vt:lpstr>Un aperçu des statuts d’immigration au Canada</vt:lpstr>
      <vt:lpstr>Imaginez-vous le scénario suivant…</vt:lpstr>
      <vt:lpstr>Option 1: Demande d’asile</vt:lpstr>
      <vt:lpstr>Imaginez-vous le même scénario, mais…</vt:lpstr>
      <vt:lpstr>Option 2: Demander la résidence permanente pour des considérations humanitaires (CH)</vt:lpstr>
      <vt:lpstr>Le dilemme classique de l’avocat.e. en droit d’immigration</vt:lpstr>
      <vt:lpstr>Questions?</vt:lpstr>
      <vt:lpstr>Parrainage au Canada</vt:lpstr>
      <vt:lpstr>Envisagez-vous le scénario suivant…</vt:lpstr>
      <vt:lpstr>PowerPoint Presentation</vt:lpstr>
      <vt:lpstr>Les options:</vt:lpstr>
      <vt:lpstr>Quand la victime de la violence conjugale a parrainé son conjoint abusif…</vt:lpstr>
      <vt:lpstr>Questions?</vt:lpstr>
      <vt:lpstr>Cas de la traite de personnes</vt:lpstr>
      <vt:lpstr>Les conséquences de la criminalité sur le statut d’immigration</vt:lpstr>
      <vt:lpstr>L’importance de la collaboration entre les travailleurs de première ligne</vt:lpstr>
      <vt:lpstr>Questions?  Commentaires?</vt:lpstr>
      <vt:lpstr>MERCI!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Enjeux en droit de l’immigration dans  un contexte de violence conjugale</dc:title>
  <dc:creator>Microsoft Office User</dc:creator>
  <cp:lastModifiedBy>techlocal</cp:lastModifiedBy>
  <cp:revision>54</cp:revision>
  <dcterms:created xsi:type="dcterms:W3CDTF">2019-09-19T12:06:34Z</dcterms:created>
  <dcterms:modified xsi:type="dcterms:W3CDTF">2020-01-17T15:55:23Z</dcterms:modified>
</cp:coreProperties>
</file>